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9" r:id="rId3"/>
    <p:sldId id="290" r:id="rId4"/>
    <p:sldId id="291" r:id="rId5"/>
    <p:sldId id="261" r:id="rId6"/>
    <p:sldId id="262" r:id="rId7"/>
    <p:sldId id="29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93" r:id="rId28"/>
    <p:sldId id="284" r:id="rId29"/>
    <p:sldId id="285" r:id="rId30"/>
    <p:sldId id="286" r:id="rId31"/>
    <p:sldId id="294" r:id="rId32"/>
    <p:sldId id="288" r:id="rId33"/>
  </p:sldIdLst>
  <p:sldSz cx="18288000" cy="10287000"/>
  <p:notesSz cx="6858000" cy="9144000"/>
  <p:embeddedFontLst>
    <p:embeddedFont>
      <p:font typeface="Calibri (MS)" panose="020F0502020204030204" pitchFamily="34" charset="0"/>
      <p:regular r:id="rId35"/>
    </p:embeddedFont>
    <p:embeddedFont>
      <p:font typeface="Canva Sans" panose="020B0503030501040103" pitchFamily="34" charset="0"/>
      <p:regular r:id="rId36"/>
    </p:embeddedFont>
    <p:embeddedFont>
      <p:font typeface="Gotham Bold" pitchFamily="2" charset="0"/>
      <p:regular r:id="rId37"/>
      <p:bold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Poppins" pitchFamily="2" charset="77"/>
      <p:regular r:id="rId43"/>
      <p:bold r:id="rId44"/>
      <p:italic r:id="rId45"/>
      <p:boldItalic r:id="rId46"/>
    </p:embeddedFont>
    <p:embeddedFont>
      <p:font typeface="Poppins Bold" pitchFamily="2" charset="77"/>
      <p:regular r:id="rId47"/>
      <p:bold r:id="rId48"/>
    </p:embeddedFont>
    <p:embeddedFont>
      <p:font typeface="Poppins Medium" panose="020B0604020202020204" pitchFamily="34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599" autoAdjust="0"/>
  </p:normalViewPr>
  <p:slideViewPr>
    <p:cSldViewPr>
      <p:cViewPr varScale="1">
        <p:scale>
          <a:sx n="70" d="100"/>
          <a:sy n="70" d="100"/>
        </p:scale>
        <p:origin x="84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96A74-B733-23EA-AB8F-BEEBB8D62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4F2C15-E5DB-BB7E-36DB-C41871C223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832CC9-E07D-5809-8326-DCABB3A79FC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564E594-BBA4-0448-9932-AA57DEA125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FBD1D80-3B5A-8647-5DC8-EC53AB63A5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767C4-873C-ACC4-DCE8-2DDD7751B18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29CDC-89A7-AF1A-6242-30F44020C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9077869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C8EC7-78C9-9B2C-A792-8968D53E6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BF619A-A80E-0E24-FBE6-6ED56DB905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45C1F8-AC6C-BB3B-E730-CE4C58321A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754FECE-EE8D-9ED6-8148-CB548C1843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3965723-3E73-B9D0-BA23-11465BA8E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E42A9-B40D-B223-A0E7-3AD84BBA0A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262671-8294-2DF9-6D34-EF56959778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643044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39D41-A728-3456-A442-58B602151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ECED56-B04B-FEBA-B7C6-CFC6674CC3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63A72-F894-89A9-C7F0-55A28ECB139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A952E67-1F2C-1B8A-C485-2E22537292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429FE77-EC28-D2EB-62DB-923E6719C7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CB8C7-BBA6-09E4-08F7-FEC2E9E1B7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C80F6-A1E4-3C99-60BF-EA7B80FC9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84506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C6B8F-53FB-7695-1886-489742DAB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A6BE46-A018-0EDB-6346-F3E5AD04BF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64BC3C-9679-5B79-78F9-12C754680B3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0BD522-B65D-840F-88B4-AE532EA736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DB7535E-E786-1615-084B-9CDF0B468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44013-3044-2192-27A8-8906CB52180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90D115-C413-68FC-B5B8-0CBDF92056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72172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B0958-23CA-4983-55AE-5A715277C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06292E-AED3-B7AB-0859-FEF10252FF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E1450-2FF6-39A8-5FF2-5286C4F16B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9EEAE9A-DB74-354C-2C13-B1017649BE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AEC2C79-DFDA-D959-A1A9-6FCFBC1909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49165-B21B-88D0-669B-98A381950B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8FB7C-2E4B-F149-C4C6-677082CFE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560815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8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6.png"/><Relationship Id="rId5" Type="http://schemas.openxmlformats.org/officeDocument/2006/relationships/image" Target="../media/image24.png"/><Relationship Id="rId10" Type="http://schemas.openxmlformats.org/officeDocument/2006/relationships/image" Target="../media/image35.png"/><Relationship Id="rId4" Type="http://schemas.openxmlformats.org/officeDocument/2006/relationships/image" Target="../media/image23.sv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52.svg"/><Relationship Id="rId18" Type="http://schemas.openxmlformats.org/officeDocument/2006/relationships/image" Target="../media/image57.svg"/><Relationship Id="rId26" Type="http://schemas.openxmlformats.org/officeDocument/2006/relationships/image" Target="../media/image65.svg"/><Relationship Id="rId3" Type="http://schemas.openxmlformats.org/officeDocument/2006/relationships/image" Target="../media/image47.png"/><Relationship Id="rId21" Type="http://schemas.openxmlformats.org/officeDocument/2006/relationships/image" Target="../media/image60.png"/><Relationship Id="rId7" Type="http://schemas.openxmlformats.org/officeDocument/2006/relationships/image" Target="../media/image2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5.png"/><Relationship Id="rId20" Type="http://schemas.openxmlformats.org/officeDocument/2006/relationships/image" Target="../media/image5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50.svg"/><Relationship Id="rId24" Type="http://schemas.openxmlformats.org/officeDocument/2006/relationships/image" Target="../media/image63.svg"/><Relationship Id="rId5" Type="http://schemas.openxmlformats.org/officeDocument/2006/relationships/image" Target="../media/image24.png"/><Relationship Id="rId15" Type="http://schemas.openxmlformats.org/officeDocument/2006/relationships/image" Target="../media/image54.svg"/><Relationship Id="rId23" Type="http://schemas.openxmlformats.org/officeDocument/2006/relationships/image" Target="../media/image62.png"/><Relationship Id="rId28" Type="http://schemas.openxmlformats.org/officeDocument/2006/relationships/image" Target="../media/image67.sv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8.svg"/><Relationship Id="rId9" Type="http://schemas.openxmlformats.org/officeDocument/2006/relationships/slide" Target="slide32.xml"/><Relationship Id="rId14" Type="http://schemas.openxmlformats.org/officeDocument/2006/relationships/image" Target="../media/image53.png"/><Relationship Id="rId22" Type="http://schemas.openxmlformats.org/officeDocument/2006/relationships/image" Target="../media/image61.svg"/><Relationship Id="rId27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45629" y="1584879"/>
            <a:ext cx="2286000" cy="2276272"/>
          </a:xfrm>
          <a:custGeom>
            <a:avLst/>
            <a:gdLst/>
            <a:ahLst/>
            <a:cxnLst/>
            <a:rect l="l" t="t" r="r" b="b"/>
            <a:pathLst>
              <a:path w="2286000" h="2276272">
                <a:moveTo>
                  <a:pt x="0" y="0"/>
                </a:moveTo>
                <a:lnTo>
                  <a:pt x="2286000" y="0"/>
                </a:lnTo>
                <a:lnTo>
                  <a:pt x="2286000" y="2276272"/>
                </a:lnTo>
                <a:lnTo>
                  <a:pt x="0" y="2276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431629" y="4358388"/>
            <a:ext cx="7598668" cy="4412488"/>
            <a:chOff x="0" y="-47625"/>
            <a:chExt cx="7973154" cy="4629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73154" cy="4582324"/>
            </a:xfrm>
            <a:custGeom>
              <a:avLst/>
              <a:gdLst/>
              <a:ahLst/>
              <a:cxnLst/>
              <a:rect l="l" t="t" r="r" b="b"/>
              <a:pathLst>
                <a:path w="7973154" h="4582324">
                  <a:moveTo>
                    <a:pt x="0" y="0"/>
                  </a:moveTo>
                  <a:lnTo>
                    <a:pt x="7973154" y="0"/>
                  </a:lnTo>
                  <a:lnTo>
                    <a:pt x="7973154" y="4582324"/>
                  </a:lnTo>
                  <a:lnTo>
                    <a:pt x="0" y="45823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7973154" cy="46299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760"/>
                </a:lnSpc>
              </a:pPr>
              <a:r>
                <a:rPr lang="en-US" sz="4800" dirty="0">
                  <a:solidFill>
                    <a:srgbClr val="1ED760"/>
                  </a:solidFill>
                  <a:latin typeface="Poppins"/>
                  <a:ea typeface="Poppins"/>
                  <a:cs typeface="Poppins"/>
                  <a:sym typeface="Poppins"/>
                </a:rPr>
                <a:t>Spotify Smart Playlist: </a:t>
              </a:r>
            </a:p>
            <a:p>
              <a:pPr algn="ctr">
                <a:lnSpc>
                  <a:spcPts val="4440"/>
                </a:lnSpc>
              </a:pPr>
              <a:r>
                <a:rPr lang="en-US" sz="3700" dirty="0">
                  <a:solidFill>
                    <a:srgbClr val="1ED760"/>
                  </a:solidFill>
                  <a:latin typeface="Poppins"/>
                  <a:ea typeface="Poppins"/>
                  <a:cs typeface="Poppins"/>
                  <a:sym typeface="Poppins"/>
                </a:rPr>
                <a:t>Next Track Prediction Pipeline</a:t>
              </a:r>
            </a:p>
            <a:p>
              <a:pPr algn="ctr">
                <a:lnSpc>
                  <a:spcPts val="4440"/>
                </a:lnSpc>
              </a:pPr>
              <a:endParaRPr lang="en-US" sz="3700" dirty="0">
                <a:solidFill>
                  <a:srgbClr val="1ED76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ctr">
                <a:lnSpc>
                  <a:spcPts val="3120"/>
                </a:lnSpc>
              </a:pPr>
              <a:r>
                <a:rPr lang="en-US" sz="2600" dirty="0">
                  <a:solidFill>
                    <a:srgbClr val="1ED760"/>
                  </a:solidFill>
                  <a:latin typeface="Poppins"/>
                  <a:ea typeface="Poppins"/>
                  <a:cs typeface="Poppins"/>
                  <a:sym typeface="Poppins"/>
                </a:rPr>
                <a:t>• End-to-End AWS ETL • </a:t>
              </a:r>
              <a:r>
                <a:rPr lang="en-US" sz="2600" dirty="0" err="1">
                  <a:solidFill>
                    <a:srgbClr val="1ED760"/>
                  </a:solidFill>
                  <a:latin typeface="Poppins"/>
                  <a:ea typeface="Poppins"/>
                  <a:cs typeface="Poppins"/>
                  <a:sym typeface="Poppins"/>
                </a:rPr>
                <a:t>PyTorch</a:t>
              </a:r>
              <a:r>
                <a:rPr lang="en-US" sz="2600" dirty="0">
                  <a:solidFill>
                    <a:srgbClr val="1ED760"/>
                  </a:solidFill>
                  <a:latin typeface="Poppins"/>
                  <a:ea typeface="Poppins"/>
                  <a:cs typeface="Poppins"/>
                  <a:sym typeface="Poppins"/>
                </a:rPr>
                <a:t> Modeling </a:t>
              </a:r>
            </a:p>
            <a:p>
              <a:pPr algn="ctr">
                <a:lnSpc>
                  <a:spcPts val="3120"/>
                </a:lnSpc>
              </a:pPr>
              <a:r>
                <a:rPr lang="en-US" sz="2600" dirty="0">
                  <a:solidFill>
                    <a:srgbClr val="1ED760"/>
                  </a:solidFill>
                  <a:latin typeface="Poppins"/>
                  <a:ea typeface="Poppins"/>
                  <a:cs typeface="Poppins"/>
                  <a:sym typeface="Poppins"/>
                </a:rPr>
                <a:t>• Analytics &amp; Alerts</a:t>
              </a:r>
            </a:p>
            <a:p>
              <a:pPr algn="l">
                <a:lnSpc>
                  <a:spcPts val="9000"/>
                </a:lnSpc>
              </a:pPr>
              <a:endParaRPr lang="en-US" sz="2600" dirty="0">
                <a:solidFill>
                  <a:srgbClr val="1ED76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6111271" y="6262690"/>
            <a:ext cx="7598668" cy="603885"/>
          </a:xfrm>
          <a:custGeom>
            <a:avLst/>
            <a:gdLst/>
            <a:ahLst/>
            <a:cxnLst/>
            <a:rect l="l" t="t" r="r" b="b"/>
            <a:pathLst>
              <a:path w="8804435" h="2409445">
                <a:moveTo>
                  <a:pt x="0" y="0"/>
                </a:moveTo>
                <a:lnTo>
                  <a:pt x="8804435" y="0"/>
                </a:lnTo>
                <a:lnTo>
                  <a:pt x="8804435" y="2409445"/>
                </a:lnTo>
                <a:lnTo>
                  <a:pt x="0" y="240944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Freeform 9" descr="A person in a red shirt  Description automatically generated with medium confidence"/>
          <p:cNvSpPr/>
          <p:nvPr/>
        </p:nvSpPr>
        <p:spPr>
          <a:xfrm>
            <a:off x="1028700" y="144556"/>
            <a:ext cx="6601529" cy="10153650"/>
          </a:xfrm>
          <a:custGeom>
            <a:avLst/>
            <a:gdLst/>
            <a:ahLst/>
            <a:cxnLst/>
            <a:rect l="l" t="t" r="r" b="b"/>
            <a:pathLst>
              <a:path w="6743700" h="10306050">
                <a:moveTo>
                  <a:pt x="0" y="0"/>
                </a:moveTo>
                <a:lnTo>
                  <a:pt x="6743700" y="0"/>
                </a:lnTo>
                <a:lnTo>
                  <a:pt x="6743700" y="10306050"/>
                </a:lnTo>
                <a:lnTo>
                  <a:pt x="0" y="10306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" b="-3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66838"/>
            <a:ext cx="18288000" cy="8929687"/>
          </a:xfrm>
          <a:custGeom>
            <a:avLst/>
            <a:gdLst/>
            <a:ahLst/>
            <a:cxnLst/>
            <a:rect l="l" t="t" r="r" b="b"/>
            <a:pathLst>
              <a:path w="18288000" h="8929687">
                <a:moveTo>
                  <a:pt x="0" y="0"/>
                </a:moveTo>
                <a:lnTo>
                  <a:pt x="18288000" y="0"/>
                </a:lnTo>
                <a:lnTo>
                  <a:pt x="18288000" y="8929687"/>
                </a:lnTo>
                <a:lnTo>
                  <a:pt x="0" y="8929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62115" y="285750"/>
            <a:ext cx="17212942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S3 INPUT BUCKET -  SPOTIFY DATASET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endParaRPr lang="en-US" sz="5000" b="1">
              <a:solidFill>
                <a:srgbClr val="1ED760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220" y="1475688"/>
            <a:ext cx="18309220" cy="8811312"/>
          </a:xfrm>
          <a:custGeom>
            <a:avLst/>
            <a:gdLst/>
            <a:ahLst/>
            <a:cxnLst/>
            <a:rect l="l" t="t" r="r" b="b"/>
            <a:pathLst>
              <a:path w="18309220" h="8811312">
                <a:moveTo>
                  <a:pt x="0" y="0"/>
                </a:moveTo>
                <a:lnTo>
                  <a:pt x="18309220" y="0"/>
                </a:lnTo>
                <a:lnTo>
                  <a:pt x="18309220" y="8811312"/>
                </a:lnTo>
                <a:lnTo>
                  <a:pt x="0" y="8811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62115" y="285750"/>
            <a:ext cx="1721294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LAMBDA TRIGGER GLUE ETL JOB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" y="1466255"/>
            <a:ext cx="18288000" cy="8849320"/>
          </a:xfrm>
          <a:custGeom>
            <a:avLst/>
            <a:gdLst/>
            <a:ahLst/>
            <a:cxnLst/>
            <a:rect l="l" t="t" r="r" b="b"/>
            <a:pathLst>
              <a:path w="18288000" h="8849320">
                <a:moveTo>
                  <a:pt x="0" y="0"/>
                </a:moveTo>
                <a:lnTo>
                  <a:pt x="18288000" y="0"/>
                </a:lnTo>
                <a:lnTo>
                  <a:pt x="18288000" y="8849320"/>
                </a:lnTo>
                <a:lnTo>
                  <a:pt x="0" y="8849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37529" y="228600"/>
            <a:ext cx="17212942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AWS Glue ETL Job to flatten JSON to Parquet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endParaRPr lang="en-US" sz="5000" b="1">
              <a:solidFill>
                <a:srgbClr val="1ED760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60875"/>
            <a:ext cx="18288000" cy="9045175"/>
          </a:xfrm>
          <a:custGeom>
            <a:avLst/>
            <a:gdLst/>
            <a:ahLst/>
            <a:cxnLst/>
            <a:rect l="l" t="t" r="r" b="b"/>
            <a:pathLst>
              <a:path w="18288000" h="9045175">
                <a:moveTo>
                  <a:pt x="0" y="0"/>
                </a:moveTo>
                <a:lnTo>
                  <a:pt x="18288000" y="0"/>
                </a:lnTo>
                <a:lnTo>
                  <a:pt x="18288000" y="9045175"/>
                </a:lnTo>
                <a:lnTo>
                  <a:pt x="0" y="9045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44" r="-7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37529" y="247650"/>
            <a:ext cx="17212942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S3 OUTPUT BUCKET - JSON to PARQUET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endParaRPr lang="en-US" sz="5000" b="1">
              <a:solidFill>
                <a:srgbClr val="1ED760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2115" y="285750"/>
            <a:ext cx="17212942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AWS Lambda Evoked with EventBridge &amp; SNS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endParaRPr lang="en-US" sz="5000" b="1">
              <a:solidFill>
                <a:srgbClr val="1ED760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00346" y="2046620"/>
            <a:ext cx="8137761" cy="3906125"/>
          </a:xfrm>
          <a:custGeom>
            <a:avLst/>
            <a:gdLst/>
            <a:ahLst/>
            <a:cxnLst/>
            <a:rect l="l" t="t" r="r" b="b"/>
            <a:pathLst>
              <a:path w="8137761" h="3906125">
                <a:moveTo>
                  <a:pt x="0" y="0"/>
                </a:moveTo>
                <a:lnTo>
                  <a:pt x="8137761" y="0"/>
                </a:lnTo>
                <a:lnTo>
                  <a:pt x="8137761" y="3906125"/>
                </a:lnTo>
                <a:lnTo>
                  <a:pt x="0" y="3906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202" t="-52521" r="-23568" b="-72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538107" y="2046620"/>
            <a:ext cx="8936950" cy="3955135"/>
          </a:xfrm>
          <a:custGeom>
            <a:avLst/>
            <a:gdLst/>
            <a:ahLst/>
            <a:cxnLst/>
            <a:rect l="l" t="t" r="r" b="b"/>
            <a:pathLst>
              <a:path w="8936950" h="3955135">
                <a:moveTo>
                  <a:pt x="0" y="0"/>
                </a:moveTo>
                <a:lnTo>
                  <a:pt x="8936949" y="0"/>
                </a:lnTo>
                <a:lnTo>
                  <a:pt x="8936949" y="3955135"/>
                </a:lnTo>
                <a:lnTo>
                  <a:pt x="0" y="3955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5" t="-6693" b="-29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231774" y="5952745"/>
            <a:ext cx="8612665" cy="4181747"/>
          </a:xfrm>
          <a:custGeom>
            <a:avLst/>
            <a:gdLst/>
            <a:ahLst/>
            <a:cxnLst/>
            <a:rect l="l" t="t" r="r" b="b"/>
            <a:pathLst>
              <a:path w="8612665" h="4181747">
                <a:moveTo>
                  <a:pt x="0" y="0"/>
                </a:moveTo>
                <a:lnTo>
                  <a:pt x="8612666" y="0"/>
                </a:lnTo>
                <a:lnTo>
                  <a:pt x="8612666" y="4181747"/>
                </a:lnTo>
                <a:lnTo>
                  <a:pt x="0" y="41817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13590"/>
            <a:ext cx="18288000" cy="8849320"/>
          </a:xfrm>
          <a:custGeom>
            <a:avLst/>
            <a:gdLst/>
            <a:ahLst/>
            <a:cxnLst/>
            <a:rect l="l" t="t" r="r" b="b"/>
            <a:pathLst>
              <a:path w="18288000" h="8849320">
                <a:moveTo>
                  <a:pt x="0" y="0"/>
                </a:moveTo>
                <a:lnTo>
                  <a:pt x="18288000" y="0"/>
                </a:lnTo>
                <a:lnTo>
                  <a:pt x="18288000" y="8849321"/>
                </a:lnTo>
                <a:lnTo>
                  <a:pt x="0" y="8849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62115" y="285750"/>
            <a:ext cx="17212942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AWS GLUE CRAWLER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endParaRPr lang="en-US" sz="5000" b="1">
              <a:solidFill>
                <a:srgbClr val="1ED760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24242"/>
            <a:ext cx="18288000" cy="8823960"/>
          </a:xfrm>
          <a:custGeom>
            <a:avLst/>
            <a:gdLst/>
            <a:ahLst/>
            <a:cxnLst/>
            <a:rect l="l" t="t" r="r" b="b"/>
            <a:pathLst>
              <a:path w="18288000" h="8823960">
                <a:moveTo>
                  <a:pt x="0" y="0"/>
                </a:moveTo>
                <a:lnTo>
                  <a:pt x="18288000" y="0"/>
                </a:lnTo>
                <a:lnTo>
                  <a:pt x="18288000" y="8823960"/>
                </a:lnTo>
                <a:lnTo>
                  <a:pt x="0" y="8823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62115" y="285750"/>
            <a:ext cx="17212942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AWS GLUE CATALOG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endParaRPr lang="en-US" sz="5000" b="1">
              <a:solidFill>
                <a:srgbClr val="1ED760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38356"/>
            <a:ext cx="18288000" cy="9048644"/>
          </a:xfrm>
          <a:custGeom>
            <a:avLst/>
            <a:gdLst/>
            <a:ahLst/>
            <a:cxnLst/>
            <a:rect l="l" t="t" r="r" b="b"/>
            <a:pathLst>
              <a:path w="18288000" h="9048644">
                <a:moveTo>
                  <a:pt x="0" y="0"/>
                </a:moveTo>
                <a:lnTo>
                  <a:pt x="18288000" y="0"/>
                </a:lnTo>
                <a:lnTo>
                  <a:pt x="18288000" y="9048644"/>
                </a:lnTo>
                <a:lnTo>
                  <a:pt x="0" y="9048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37529" y="247650"/>
            <a:ext cx="17212942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Top 10 most common track names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endParaRPr lang="en-US" sz="5000" b="1">
              <a:solidFill>
                <a:srgbClr val="1ED760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C2C">
                <a:alpha val="100000"/>
              </a:srgbClr>
            </a:gs>
            <a:gs pos="55000">
              <a:srgbClr val="00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87080" y="438150"/>
            <a:ext cx="446920" cy="446920"/>
          </a:xfrm>
          <a:custGeom>
            <a:avLst/>
            <a:gdLst/>
            <a:ahLst/>
            <a:cxnLst/>
            <a:rect l="l" t="t" r="r" b="b"/>
            <a:pathLst>
              <a:path w="446920" h="446920">
                <a:moveTo>
                  <a:pt x="0" y="0"/>
                </a:moveTo>
                <a:lnTo>
                  <a:pt x="446920" y="0"/>
                </a:lnTo>
                <a:lnTo>
                  <a:pt x="446920" y="446920"/>
                </a:lnTo>
                <a:lnTo>
                  <a:pt x="0" y="446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98914" y="438150"/>
            <a:ext cx="446920" cy="446920"/>
          </a:xfrm>
          <a:custGeom>
            <a:avLst/>
            <a:gdLst/>
            <a:ahLst/>
            <a:cxnLst/>
            <a:rect l="l" t="t" r="r" b="b"/>
            <a:pathLst>
              <a:path w="446920" h="446920">
                <a:moveTo>
                  <a:pt x="0" y="0"/>
                </a:moveTo>
                <a:lnTo>
                  <a:pt x="446920" y="0"/>
                </a:lnTo>
                <a:lnTo>
                  <a:pt x="446920" y="446920"/>
                </a:lnTo>
                <a:lnTo>
                  <a:pt x="0" y="446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16914" y="1161530"/>
            <a:ext cx="7152737" cy="1638833"/>
            <a:chOff x="0" y="0"/>
            <a:chExt cx="9536982" cy="21851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36981" cy="2185111"/>
            </a:xfrm>
            <a:custGeom>
              <a:avLst/>
              <a:gdLst/>
              <a:ahLst/>
              <a:cxnLst/>
              <a:rect l="l" t="t" r="r" b="b"/>
              <a:pathLst>
                <a:path w="9536981" h="2185111">
                  <a:moveTo>
                    <a:pt x="0" y="0"/>
                  </a:moveTo>
                  <a:lnTo>
                    <a:pt x="9536981" y="0"/>
                  </a:lnTo>
                  <a:lnTo>
                    <a:pt x="9536981" y="2185111"/>
                  </a:lnTo>
                  <a:lnTo>
                    <a:pt x="0" y="21851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9536982" cy="22422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920"/>
                </a:lnSpc>
              </a:pPr>
              <a:r>
                <a:rPr lang="en-US" sz="6600" b="1">
                  <a:solidFill>
                    <a:srgbClr val="1ED76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Popular Tracks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4451640" y="4724272"/>
            <a:ext cx="4699616" cy="3739744"/>
            <a:chOff x="0" y="0"/>
            <a:chExt cx="6266155" cy="49863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66180" cy="4986401"/>
            </a:xfrm>
            <a:custGeom>
              <a:avLst/>
              <a:gdLst/>
              <a:ahLst/>
              <a:cxnLst/>
              <a:rect l="l" t="t" r="r" b="b"/>
              <a:pathLst>
                <a:path w="6266180" h="4986401">
                  <a:moveTo>
                    <a:pt x="0" y="327533"/>
                  </a:moveTo>
                  <a:cubicBezTo>
                    <a:pt x="0" y="146685"/>
                    <a:pt x="146685" y="0"/>
                    <a:pt x="327533" y="0"/>
                  </a:cubicBezTo>
                  <a:lnTo>
                    <a:pt x="5938647" y="0"/>
                  </a:lnTo>
                  <a:cubicBezTo>
                    <a:pt x="6119495" y="0"/>
                    <a:pt x="6266180" y="146685"/>
                    <a:pt x="6266180" y="327533"/>
                  </a:cubicBezTo>
                  <a:lnTo>
                    <a:pt x="6266180" y="4658868"/>
                  </a:lnTo>
                  <a:cubicBezTo>
                    <a:pt x="6266180" y="4839716"/>
                    <a:pt x="6119495" y="4986401"/>
                    <a:pt x="5938647" y="4986401"/>
                  </a:cubicBezTo>
                  <a:lnTo>
                    <a:pt x="327533" y="4986401"/>
                  </a:lnTo>
                  <a:cubicBezTo>
                    <a:pt x="146685" y="4986274"/>
                    <a:pt x="0" y="4839716"/>
                    <a:pt x="0" y="4658868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0002742" y="1988946"/>
            <a:ext cx="2967626" cy="4685114"/>
            <a:chOff x="0" y="0"/>
            <a:chExt cx="3956835" cy="6246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56812" cy="6246876"/>
            </a:xfrm>
            <a:custGeom>
              <a:avLst/>
              <a:gdLst/>
              <a:ahLst/>
              <a:cxnLst/>
              <a:rect l="l" t="t" r="r" b="b"/>
              <a:pathLst>
                <a:path w="3956812" h="6246876">
                  <a:moveTo>
                    <a:pt x="0" y="259842"/>
                  </a:moveTo>
                  <a:cubicBezTo>
                    <a:pt x="0" y="116332"/>
                    <a:pt x="116332" y="0"/>
                    <a:pt x="259842" y="0"/>
                  </a:cubicBezTo>
                  <a:lnTo>
                    <a:pt x="3696970" y="0"/>
                  </a:lnTo>
                  <a:cubicBezTo>
                    <a:pt x="3840480" y="0"/>
                    <a:pt x="3956812" y="116332"/>
                    <a:pt x="3956812" y="259842"/>
                  </a:cubicBezTo>
                  <a:lnTo>
                    <a:pt x="3956812" y="5986907"/>
                  </a:lnTo>
                  <a:cubicBezTo>
                    <a:pt x="3956812" y="6130417"/>
                    <a:pt x="3840480" y="6246749"/>
                    <a:pt x="3696970" y="6246749"/>
                  </a:cubicBezTo>
                  <a:lnTo>
                    <a:pt x="259842" y="6246749"/>
                  </a:lnTo>
                  <a:cubicBezTo>
                    <a:pt x="116332" y="6246876"/>
                    <a:pt x="0" y="6130417"/>
                    <a:pt x="0" y="5986907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0167384" y="5264618"/>
            <a:ext cx="2638342" cy="4685114"/>
            <a:chOff x="0" y="0"/>
            <a:chExt cx="3517789" cy="6246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17773" cy="6246876"/>
            </a:xfrm>
            <a:custGeom>
              <a:avLst/>
              <a:gdLst/>
              <a:ahLst/>
              <a:cxnLst/>
              <a:rect l="l" t="t" r="r" b="b"/>
              <a:pathLst>
                <a:path w="3517773" h="6246876">
                  <a:moveTo>
                    <a:pt x="0" y="231013"/>
                  </a:moveTo>
                  <a:cubicBezTo>
                    <a:pt x="0" y="103505"/>
                    <a:pt x="103505" y="0"/>
                    <a:pt x="231013" y="0"/>
                  </a:cubicBezTo>
                  <a:lnTo>
                    <a:pt x="3286760" y="0"/>
                  </a:lnTo>
                  <a:cubicBezTo>
                    <a:pt x="3414395" y="0"/>
                    <a:pt x="3517773" y="103505"/>
                    <a:pt x="3517773" y="231013"/>
                  </a:cubicBezTo>
                  <a:lnTo>
                    <a:pt x="3517773" y="6015736"/>
                  </a:lnTo>
                  <a:cubicBezTo>
                    <a:pt x="3517773" y="6143371"/>
                    <a:pt x="3414268" y="6246749"/>
                    <a:pt x="3286760" y="6246749"/>
                  </a:cubicBezTo>
                  <a:lnTo>
                    <a:pt x="231013" y="6246749"/>
                  </a:lnTo>
                  <a:cubicBezTo>
                    <a:pt x="103505" y="6246876"/>
                    <a:pt x="0" y="6143371"/>
                    <a:pt x="0" y="6015736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2940780" y="4208708"/>
            <a:ext cx="6096260" cy="3374232"/>
            <a:chOff x="0" y="0"/>
            <a:chExt cx="8128347" cy="44989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381" cy="4498975"/>
            </a:xfrm>
            <a:custGeom>
              <a:avLst/>
              <a:gdLst/>
              <a:ahLst/>
              <a:cxnLst/>
              <a:rect l="l" t="t" r="r" b="b"/>
              <a:pathLst>
                <a:path w="8128381" h="4498975">
                  <a:moveTo>
                    <a:pt x="0" y="295529"/>
                  </a:moveTo>
                  <a:cubicBezTo>
                    <a:pt x="0" y="132334"/>
                    <a:pt x="132334" y="0"/>
                    <a:pt x="295529" y="0"/>
                  </a:cubicBezTo>
                  <a:lnTo>
                    <a:pt x="7832852" y="0"/>
                  </a:lnTo>
                  <a:cubicBezTo>
                    <a:pt x="7996047" y="0"/>
                    <a:pt x="8128381" y="132334"/>
                    <a:pt x="8128381" y="295529"/>
                  </a:cubicBezTo>
                  <a:lnTo>
                    <a:pt x="8128381" y="4203446"/>
                  </a:lnTo>
                  <a:cubicBezTo>
                    <a:pt x="8128381" y="4366641"/>
                    <a:pt x="7996047" y="4498975"/>
                    <a:pt x="7832852" y="4498975"/>
                  </a:cubicBezTo>
                  <a:lnTo>
                    <a:pt x="295529" y="4498975"/>
                  </a:lnTo>
                  <a:cubicBezTo>
                    <a:pt x="132334" y="4498975"/>
                    <a:pt x="0" y="4366641"/>
                    <a:pt x="0" y="4203446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649554" y="434038"/>
            <a:ext cx="1530787" cy="461138"/>
            <a:chOff x="0" y="0"/>
            <a:chExt cx="2041050" cy="6148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47367" cy="621284"/>
            </a:xfrm>
            <a:custGeom>
              <a:avLst/>
              <a:gdLst/>
              <a:ahLst/>
              <a:cxnLst/>
              <a:rect l="l" t="t" r="r" b="b"/>
              <a:pathLst>
                <a:path w="2047367" h="621284">
                  <a:moveTo>
                    <a:pt x="0" y="310642"/>
                  </a:moveTo>
                  <a:cubicBezTo>
                    <a:pt x="0" y="138811"/>
                    <a:pt x="142367" y="0"/>
                    <a:pt x="317246" y="0"/>
                  </a:cubicBezTo>
                  <a:lnTo>
                    <a:pt x="1730121" y="0"/>
                  </a:lnTo>
                  <a:lnTo>
                    <a:pt x="1730121" y="12700"/>
                  </a:lnTo>
                  <a:lnTo>
                    <a:pt x="1730121" y="0"/>
                  </a:lnTo>
                  <a:lnTo>
                    <a:pt x="1730121" y="12700"/>
                  </a:lnTo>
                  <a:lnTo>
                    <a:pt x="1730121" y="0"/>
                  </a:lnTo>
                  <a:cubicBezTo>
                    <a:pt x="1905127" y="0"/>
                    <a:pt x="2047367" y="138811"/>
                    <a:pt x="2047367" y="310642"/>
                  </a:cubicBezTo>
                  <a:cubicBezTo>
                    <a:pt x="2047367" y="316484"/>
                    <a:pt x="2043430" y="321564"/>
                    <a:pt x="2037715" y="322961"/>
                  </a:cubicBezTo>
                  <a:lnTo>
                    <a:pt x="2034667" y="310642"/>
                  </a:lnTo>
                  <a:lnTo>
                    <a:pt x="2047367" y="310642"/>
                  </a:lnTo>
                  <a:cubicBezTo>
                    <a:pt x="2047367" y="482473"/>
                    <a:pt x="1905000" y="621284"/>
                    <a:pt x="1730121" y="621284"/>
                  </a:cubicBezTo>
                  <a:lnTo>
                    <a:pt x="1730121" y="608584"/>
                  </a:lnTo>
                  <a:lnTo>
                    <a:pt x="1730121" y="621284"/>
                  </a:lnTo>
                  <a:lnTo>
                    <a:pt x="317246" y="621284"/>
                  </a:lnTo>
                  <a:lnTo>
                    <a:pt x="317246" y="608584"/>
                  </a:lnTo>
                  <a:lnTo>
                    <a:pt x="317246" y="621284"/>
                  </a:lnTo>
                  <a:cubicBezTo>
                    <a:pt x="142367" y="621157"/>
                    <a:pt x="0" y="482346"/>
                    <a:pt x="0" y="310642"/>
                  </a:cubicBezTo>
                  <a:lnTo>
                    <a:pt x="12700" y="310642"/>
                  </a:lnTo>
                  <a:lnTo>
                    <a:pt x="0" y="310642"/>
                  </a:lnTo>
                  <a:moveTo>
                    <a:pt x="25400" y="310642"/>
                  </a:moveTo>
                  <a:lnTo>
                    <a:pt x="12700" y="310642"/>
                  </a:lnTo>
                  <a:lnTo>
                    <a:pt x="25400" y="310642"/>
                  </a:lnTo>
                  <a:cubicBezTo>
                    <a:pt x="25400" y="467868"/>
                    <a:pt x="155829" y="595757"/>
                    <a:pt x="317246" y="595757"/>
                  </a:cubicBezTo>
                  <a:lnTo>
                    <a:pt x="1730121" y="595757"/>
                  </a:lnTo>
                  <a:cubicBezTo>
                    <a:pt x="1891538" y="595757"/>
                    <a:pt x="2021967" y="467868"/>
                    <a:pt x="2021967" y="310515"/>
                  </a:cubicBezTo>
                  <a:cubicBezTo>
                    <a:pt x="2021967" y="304673"/>
                    <a:pt x="2025904" y="299593"/>
                    <a:pt x="2031619" y="298196"/>
                  </a:cubicBezTo>
                  <a:lnTo>
                    <a:pt x="2034667" y="310515"/>
                  </a:lnTo>
                  <a:lnTo>
                    <a:pt x="2021967" y="310515"/>
                  </a:lnTo>
                  <a:cubicBezTo>
                    <a:pt x="2021967" y="153289"/>
                    <a:pt x="1891538" y="25400"/>
                    <a:pt x="1730121" y="25400"/>
                  </a:cubicBezTo>
                  <a:lnTo>
                    <a:pt x="317246" y="25400"/>
                  </a:lnTo>
                  <a:lnTo>
                    <a:pt x="317246" y="12700"/>
                  </a:lnTo>
                  <a:lnTo>
                    <a:pt x="317246" y="25400"/>
                  </a:lnTo>
                  <a:cubicBezTo>
                    <a:pt x="155829" y="25400"/>
                    <a:pt x="25400" y="153289"/>
                    <a:pt x="25400" y="31064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69162" y="453860"/>
            <a:ext cx="1291500" cy="415350"/>
            <a:chOff x="0" y="0"/>
            <a:chExt cx="1722000" cy="553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22000" cy="553800"/>
            </a:xfrm>
            <a:custGeom>
              <a:avLst/>
              <a:gdLst/>
              <a:ahLst/>
              <a:cxnLst/>
              <a:rect l="l" t="t" r="r" b="b"/>
              <a:pathLst>
                <a:path w="1722000" h="553800">
                  <a:moveTo>
                    <a:pt x="0" y="0"/>
                  </a:moveTo>
                  <a:lnTo>
                    <a:pt x="1722000" y="0"/>
                  </a:lnTo>
                  <a:lnTo>
                    <a:pt x="1722000" y="553800"/>
                  </a:lnTo>
                  <a:lnTo>
                    <a:pt x="0" y="553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722000" cy="5728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642660" y="441182"/>
            <a:ext cx="2045400" cy="447000"/>
            <a:chOff x="0" y="0"/>
            <a:chExt cx="2727200" cy="596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27198" cy="596011"/>
            </a:xfrm>
            <a:custGeom>
              <a:avLst/>
              <a:gdLst/>
              <a:ahLst/>
              <a:cxnLst/>
              <a:rect l="l" t="t" r="r" b="b"/>
              <a:pathLst>
                <a:path w="2727198" h="596011">
                  <a:moveTo>
                    <a:pt x="0" y="297942"/>
                  </a:moveTo>
                  <a:cubicBezTo>
                    <a:pt x="0" y="133477"/>
                    <a:pt x="133477" y="0"/>
                    <a:pt x="297942" y="0"/>
                  </a:cubicBezTo>
                  <a:lnTo>
                    <a:pt x="2429256" y="0"/>
                  </a:lnTo>
                  <a:cubicBezTo>
                    <a:pt x="2593848" y="0"/>
                    <a:pt x="2727198" y="133477"/>
                    <a:pt x="2727198" y="297942"/>
                  </a:cubicBezTo>
                  <a:cubicBezTo>
                    <a:pt x="2727198" y="462407"/>
                    <a:pt x="2593721" y="595884"/>
                    <a:pt x="2429256" y="595884"/>
                  </a:cubicBezTo>
                  <a:lnTo>
                    <a:pt x="297942" y="595884"/>
                  </a:lnTo>
                  <a:cubicBezTo>
                    <a:pt x="133477" y="596011"/>
                    <a:pt x="0" y="462534"/>
                    <a:pt x="0" y="297942"/>
                  </a:cubicBezTo>
                  <a:close/>
                </a:path>
              </a:pathLst>
            </a:custGeom>
            <a:solidFill>
              <a:srgbClr val="0A080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989396" y="456884"/>
            <a:ext cx="1363800" cy="415800"/>
            <a:chOff x="0" y="0"/>
            <a:chExt cx="1818400" cy="554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18400" cy="554400"/>
            </a:xfrm>
            <a:custGeom>
              <a:avLst/>
              <a:gdLst/>
              <a:ahLst/>
              <a:cxnLst/>
              <a:rect l="l" t="t" r="r" b="b"/>
              <a:pathLst>
                <a:path w="1818400" h="554400">
                  <a:moveTo>
                    <a:pt x="0" y="0"/>
                  </a:moveTo>
                  <a:lnTo>
                    <a:pt x="1818400" y="0"/>
                  </a:lnTo>
                  <a:lnTo>
                    <a:pt x="1818400" y="554400"/>
                  </a:lnTo>
                  <a:lnTo>
                    <a:pt x="0" y="554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1818400" cy="573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John Doe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698892" y="483012"/>
            <a:ext cx="357000" cy="357000"/>
            <a:chOff x="0" y="0"/>
            <a:chExt cx="476000" cy="476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75996" cy="475996"/>
            </a:xfrm>
            <a:custGeom>
              <a:avLst/>
              <a:gdLst/>
              <a:ahLst/>
              <a:cxnLst/>
              <a:rect l="l" t="t" r="r" b="b"/>
              <a:pathLst>
                <a:path w="475996" h="475996">
                  <a:moveTo>
                    <a:pt x="0" y="237998"/>
                  </a:moveTo>
                  <a:cubicBezTo>
                    <a:pt x="0" y="106553"/>
                    <a:pt x="106553" y="0"/>
                    <a:pt x="237998" y="0"/>
                  </a:cubicBezTo>
                  <a:cubicBezTo>
                    <a:pt x="369443" y="0"/>
                    <a:pt x="475996" y="106553"/>
                    <a:pt x="475996" y="237998"/>
                  </a:cubicBezTo>
                  <a:cubicBezTo>
                    <a:pt x="475996" y="369443"/>
                    <a:pt x="369443" y="475996"/>
                    <a:pt x="237998" y="475996"/>
                  </a:cubicBezTo>
                  <a:cubicBezTo>
                    <a:pt x="106553" y="475996"/>
                    <a:pt x="0" y="369443"/>
                    <a:pt x="0" y="237998"/>
                  </a:cubicBezTo>
                  <a:close/>
                </a:path>
              </a:pathLst>
            </a:custGeom>
            <a:solidFill>
              <a:srgbClr val="5555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Freeform 27"/>
          <p:cNvSpPr/>
          <p:nvPr/>
        </p:nvSpPr>
        <p:spPr>
          <a:xfrm>
            <a:off x="15790438" y="565572"/>
            <a:ext cx="174096" cy="192070"/>
          </a:xfrm>
          <a:custGeom>
            <a:avLst/>
            <a:gdLst/>
            <a:ahLst/>
            <a:cxnLst/>
            <a:rect l="l" t="t" r="r" b="b"/>
            <a:pathLst>
              <a:path w="174096" h="192070">
                <a:moveTo>
                  <a:pt x="0" y="0"/>
                </a:moveTo>
                <a:lnTo>
                  <a:pt x="174096" y="0"/>
                </a:lnTo>
                <a:lnTo>
                  <a:pt x="174096" y="192070"/>
                </a:lnTo>
                <a:lnTo>
                  <a:pt x="0" y="1920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 rot="3599511">
            <a:off x="17374688" y="582106"/>
            <a:ext cx="129568" cy="112078"/>
            <a:chOff x="0" y="0"/>
            <a:chExt cx="172757" cy="14943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2720" cy="149479"/>
            </a:xfrm>
            <a:custGeom>
              <a:avLst/>
              <a:gdLst/>
              <a:ahLst/>
              <a:cxnLst/>
              <a:rect l="l" t="t" r="r" b="b"/>
              <a:pathLst>
                <a:path w="172720" h="149479">
                  <a:moveTo>
                    <a:pt x="0" y="149479"/>
                  </a:moveTo>
                  <a:lnTo>
                    <a:pt x="86360" y="0"/>
                  </a:lnTo>
                  <a:lnTo>
                    <a:pt x="172720" y="1494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Freeform 30"/>
          <p:cNvSpPr/>
          <p:nvPr/>
        </p:nvSpPr>
        <p:spPr>
          <a:xfrm>
            <a:off x="5204669" y="4244336"/>
            <a:ext cx="3682143" cy="4729109"/>
          </a:xfrm>
          <a:custGeom>
            <a:avLst/>
            <a:gdLst/>
            <a:ahLst/>
            <a:cxnLst/>
            <a:rect l="l" t="t" r="r" b="b"/>
            <a:pathLst>
              <a:path w="3682143" h="4729109">
                <a:moveTo>
                  <a:pt x="0" y="0"/>
                </a:moveTo>
                <a:lnTo>
                  <a:pt x="3682143" y="0"/>
                </a:lnTo>
                <a:lnTo>
                  <a:pt x="3682143" y="4729109"/>
                </a:lnTo>
                <a:lnTo>
                  <a:pt x="0" y="47291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798" r="-1471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5196685" y="3773472"/>
            <a:ext cx="3994940" cy="577081"/>
            <a:chOff x="0" y="0"/>
            <a:chExt cx="5326587" cy="76944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326587" cy="769441"/>
            </a:xfrm>
            <a:custGeom>
              <a:avLst/>
              <a:gdLst/>
              <a:ahLst/>
              <a:cxnLst/>
              <a:rect l="l" t="t" r="r" b="b"/>
              <a:pathLst>
                <a:path w="5326587" h="769441">
                  <a:moveTo>
                    <a:pt x="0" y="0"/>
                  </a:moveTo>
                  <a:lnTo>
                    <a:pt x="5326587" y="0"/>
                  </a:lnTo>
                  <a:lnTo>
                    <a:pt x="5326587" y="769441"/>
                  </a:lnTo>
                  <a:lnTo>
                    <a:pt x="0" y="7694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5326587" cy="7980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 b="1">
                  <a:solidFill>
                    <a:srgbClr val="1ED76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#1 (Played 710 times)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9144000" y="2847694"/>
            <a:ext cx="4897366" cy="3150897"/>
          </a:xfrm>
          <a:custGeom>
            <a:avLst/>
            <a:gdLst/>
            <a:ahLst/>
            <a:cxnLst/>
            <a:rect l="l" t="t" r="r" b="b"/>
            <a:pathLst>
              <a:path w="4897366" h="3150897">
                <a:moveTo>
                  <a:pt x="0" y="0"/>
                </a:moveTo>
                <a:lnTo>
                  <a:pt x="4897366" y="0"/>
                </a:lnTo>
                <a:lnTo>
                  <a:pt x="4897366" y="3150897"/>
                </a:lnTo>
                <a:lnTo>
                  <a:pt x="0" y="31508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34939" b="-2111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5" name="Group 35"/>
          <p:cNvGrpSpPr/>
          <p:nvPr/>
        </p:nvGrpSpPr>
        <p:grpSpPr>
          <a:xfrm>
            <a:off x="9144000" y="2417571"/>
            <a:ext cx="3994940" cy="498348"/>
            <a:chOff x="0" y="0"/>
            <a:chExt cx="5326587" cy="66446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326587" cy="664464"/>
            </a:xfrm>
            <a:custGeom>
              <a:avLst/>
              <a:gdLst/>
              <a:ahLst/>
              <a:cxnLst/>
              <a:rect l="l" t="t" r="r" b="b"/>
              <a:pathLst>
                <a:path w="5326587" h="664464">
                  <a:moveTo>
                    <a:pt x="0" y="0"/>
                  </a:moveTo>
                  <a:lnTo>
                    <a:pt x="5326587" y="0"/>
                  </a:lnTo>
                  <a:lnTo>
                    <a:pt x="5326587" y="664464"/>
                  </a:lnTo>
                  <a:lnTo>
                    <a:pt x="0" y="664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5326587" cy="69303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 b="1">
                  <a:solidFill>
                    <a:srgbClr val="1ED76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#2 (Played 503 times)</a:t>
              </a:r>
            </a:p>
          </p:txBody>
        </p:sp>
      </p:grpSp>
      <p:sp>
        <p:nvSpPr>
          <p:cNvPr id="38" name="Freeform 38"/>
          <p:cNvSpPr/>
          <p:nvPr/>
        </p:nvSpPr>
        <p:spPr>
          <a:xfrm>
            <a:off x="9115412" y="6371635"/>
            <a:ext cx="4925954" cy="2554711"/>
          </a:xfrm>
          <a:custGeom>
            <a:avLst/>
            <a:gdLst/>
            <a:ahLst/>
            <a:cxnLst/>
            <a:rect l="l" t="t" r="r" b="b"/>
            <a:pathLst>
              <a:path w="4925954" h="2554711">
                <a:moveTo>
                  <a:pt x="0" y="0"/>
                </a:moveTo>
                <a:lnTo>
                  <a:pt x="4925954" y="0"/>
                </a:lnTo>
                <a:lnTo>
                  <a:pt x="4925954" y="2554711"/>
                </a:lnTo>
                <a:lnTo>
                  <a:pt x="0" y="25547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746" t="-131027" r="-145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4301794" y="2666745"/>
            <a:ext cx="3601320" cy="6297143"/>
          </a:xfrm>
          <a:custGeom>
            <a:avLst/>
            <a:gdLst/>
            <a:ahLst/>
            <a:cxnLst/>
            <a:rect l="l" t="t" r="r" b="b"/>
            <a:pathLst>
              <a:path w="3601320" h="6297143">
                <a:moveTo>
                  <a:pt x="0" y="0"/>
                </a:moveTo>
                <a:lnTo>
                  <a:pt x="3601320" y="0"/>
                </a:lnTo>
                <a:lnTo>
                  <a:pt x="3601320" y="6297142"/>
                </a:lnTo>
                <a:lnTo>
                  <a:pt x="0" y="62971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6340" t="-1078" r="-45298" b="-107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9124950" y="5989066"/>
            <a:ext cx="3994940" cy="1154162"/>
            <a:chOff x="0" y="0"/>
            <a:chExt cx="5326587" cy="153888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326587" cy="1538883"/>
            </a:xfrm>
            <a:custGeom>
              <a:avLst/>
              <a:gdLst/>
              <a:ahLst/>
              <a:cxnLst/>
              <a:rect l="l" t="t" r="r" b="b"/>
              <a:pathLst>
                <a:path w="5326587" h="1538883">
                  <a:moveTo>
                    <a:pt x="0" y="0"/>
                  </a:moveTo>
                  <a:lnTo>
                    <a:pt x="5326587" y="0"/>
                  </a:lnTo>
                  <a:lnTo>
                    <a:pt x="5326587" y="1538883"/>
                  </a:lnTo>
                  <a:lnTo>
                    <a:pt x="0" y="1538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5326587" cy="15674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 b="1">
                  <a:solidFill>
                    <a:srgbClr val="1ED76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#3 (Played 499 times)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4291111" y="2223282"/>
            <a:ext cx="3229288" cy="577081"/>
            <a:chOff x="0" y="0"/>
            <a:chExt cx="5326587" cy="95187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326587" cy="951873"/>
            </a:xfrm>
            <a:custGeom>
              <a:avLst/>
              <a:gdLst/>
              <a:ahLst/>
              <a:cxnLst/>
              <a:rect l="l" t="t" r="r" b="b"/>
              <a:pathLst>
                <a:path w="5326587" h="951873">
                  <a:moveTo>
                    <a:pt x="0" y="0"/>
                  </a:moveTo>
                  <a:lnTo>
                    <a:pt x="5326587" y="0"/>
                  </a:lnTo>
                  <a:lnTo>
                    <a:pt x="5326587" y="951873"/>
                  </a:lnTo>
                  <a:lnTo>
                    <a:pt x="0" y="9518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28575"/>
              <a:ext cx="5326587" cy="980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00"/>
                </a:lnSpc>
              </a:pPr>
              <a:r>
                <a:rPr lang="en-US" sz="2000" b="1">
                  <a:solidFill>
                    <a:srgbClr val="1ED76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#4 (Played 433 times)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307646" y="4244336"/>
            <a:ext cx="4678445" cy="4729109"/>
            <a:chOff x="0" y="0"/>
            <a:chExt cx="6237926" cy="6305479"/>
          </a:xfrm>
        </p:grpSpPr>
        <p:sp>
          <p:nvSpPr>
            <p:cNvPr id="47" name="Freeform 47"/>
            <p:cNvSpPr/>
            <p:nvPr/>
          </p:nvSpPr>
          <p:spPr>
            <a:xfrm>
              <a:off x="0" y="6817"/>
              <a:ext cx="3632718" cy="6298662"/>
            </a:xfrm>
            <a:custGeom>
              <a:avLst/>
              <a:gdLst/>
              <a:ahLst/>
              <a:cxnLst/>
              <a:rect l="l" t="t" r="r" b="b"/>
              <a:pathLst>
                <a:path w="3632718" h="6298662">
                  <a:moveTo>
                    <a:pt x="0" y="0"/>
                  </a:moveTo>
                  <a:lnTo>
                    <a:pt x="3632718" y="0"/>
                  </a:lnTo>
                  <a:lnTo>
                    <a:pt x="3632718" y="6298662"/>
                  </a:lnTo>
                  <a:lnTo>
                    <a:pt x="0" y="6298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75258" t="-72979" r="-449234" b="-5265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3632718" y="0"/>
              <a:ext cx="2605208" cy="6305479"/>
            </a:xfrm>
            <a:custGeom>
              <a:avLst/>
              <a:gdLst/>
              <a:ahLst/>
              <a:cxnLst/>
              <a:rect l="l" t="t" r="r" b="b"/>
              <a:pathLst>
                <a:path w="2605208" h="6305479">
                  <a:moveTo>
                    <a:pt x="0" y="0"/>
                  </a:moveTo>
                  <a:lnTo>
                    <a:pt x="2605208" y="0"/>
                  </a:lnTo>
                  <a:lnTo>
                    <a:pt x="2605208" y="6305479"/>
                  </a:lnTo>
                  <a:lnTo>
                    <a:pt x="0" y="6305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689879" t="-71037" r="-208687" b="-5175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307646" y="3509061"/>
            <a:ext cx="3994940" cy="1154162"/>
            <a:chOff x="0" y="0"/>
            <a:chExt cx="5326587" cy="1538883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326587" cy="1538883"/>
            </a:xfrm>
            <a:custGeom>
              <a:avLst/>
              <a:gdLst/>
              <a:ahLst/>
              <a:cxnLst/>
              <a:rect l="l" t="t" r="r" b="b"/>
              <a:pathLst>
                <a:path w="5326587" h="1538883">
                  <a:moveTo>
                    <a:pt x="0" y="0"/>
                  </a:moveTo>
                  <a:lnTo>
                    <a:pt x="5326587" y="0"/>
                  </a:lnTo>
                  <a:lnTo>
                    <a:pt x="5326587" y="1538883"/>
                  </a:lnTo>
                  <a:lnTo>
                    <a:pt x="0" y="1538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28575"/>
              <a:ext cx="5326587" cy="15674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2500" b="1">
                  <a:solidFill>
                    <a:srgbClr val="1ED76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# Top Results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00200"/>
            <a:ext cx="18288000" cy="8526780"/>
          </a:xfrm>
          <a:custGeom>
            <a:avLst/>
            <a:gdLst/>
            <a:ahLst/>
            <a:cxnLst/>
            <a:rect l="l" t="t" r="r" b="b"/>
            <a:pathLst>
              <a:path w="18288000" h="8526780">
                <a:moveTo>
                  <a:pt x="0" y="0"/>
                </a:moveTo>
                <a:lnTo>
                  <a:pt x="18288000" y="0"/>
                </a:lnTo>
                <a:lnTo>
                  <a:pt x="18288000" y="8526780"/>
                </a:lnTo>
                <a:lnTo>
                  <a:pt x="0" y="8526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30410" y="327824"/>
            <a:ext cx="17212942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 Most Frequent Artists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endParaRPr lang="en-US" sz="5000" b="1">
              <a:solidFill>
                <a:srgbClr val="1ED760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BAE8995-5E8F-0696-7051-3AEECEB7667B}"/>
              </a:ext>
            </a:extLst>
          </p:cNvPr>
          <p:cNvSpPr txBox="1"/>
          <p:nvPr/>
        </p:nvSpPr>
        <p:spPr>
          <a:xfrm>
            <a:off x="4572000" y="4785665"/>
            <a:ext cx="9144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BUSINESS USE-CASE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C2C">
                <a:alpha val="100000"/>
              </a:srgbClr>
            </a:gs>
            <a:gs pos="55000">
              <a:srgbClr val="00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87080" y="438150"/>
            <a:ext cx="446920" cy="446920"/>
          </a:xfrm>
          <a:custGeom>
            <a:avLst/>
            <a:gdLst/>
            <a:ahLst/>
            <a:cxnLst/>
            <a:rect l="l" t="t" r="r" b="b"/>
            <a:pathLst>
              <a:path w="446920" h="446920">
                <a:moveTo>
                  <a:pt x="0" y="0"/>
                </a:moveTo>
                <a:lnTo>
                  <a:pt x="446920" y="0"/>
                </a:lnTo>
                <a:lnTo>
                  <a:pt x="446920" y="446920"/>
                </a:lnTo>
                <a:lnTo>
                  <a:pt x="0" y="446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98914" y="438150"/>
            <a:ext cx="446920" cy="446920"/>
          </a:xfrm>
          <a:custGeom>
            <a:avLst/>
            <a:gdLst/>
            <a:ahLst/>
            <a:cxnLst/>
            <a:rect l="l" t="t" r="r" b="b"/>
            <a:pathLst>
              <a:path w="446920" h="446920">
                <a:moveTo>
                  <a:pt x="0" y="0"/>
                </a:moveTo>
                <a:lnTo>
                  <a:pt x="446920" y="0"/>
                </a:lnTo>
                <a:lnTo>
                  <a:pt x="446920" y="446920"/>
                </a:lnTo>
                <a:lnTo>
                  <a:pt x="0" y="446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16914" y="1161530"/>
            <a:ext cx="7152737" cy="1638833"/>
            <a:chOff x="0" y="0"/>
            <a:chExt cx="9536982" cy="21851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36981" cy="2185111"/>
            </a:xfrm>
            <a:custGeom>
              <a:avLst/>
              <a:gdLst/>
              <a:ahLst/>
              <a:cxnLst/>
              <a:rect l="l" t="t" r="r" b="b"/>
              <a:pathLst>
                <a:path w="9536981" h="2185111">
                  <a:moveTo>
                    <a:pt x="0" y="0"/>
                  </a:moveTo>
                  <a:lnTo>
                    <a:pt x="9536981" y="0"/>
                  </a:lnTo>
                  <a:lnTo>
                    <a:pt x="9536981" y="2185111"/>
                  </a:lnTo>
                  <a:lnTo>
                    <a:pt x="0" y="21851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9536982" cy="22422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920"/>
                </a:lnSpc>
              </a:pPr>
              <a:r>
                <a:rPr lang="en-US" sz="6600" b="1">
                  <a:solidFill>
                    <a:srgbClr val="1ED76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Popular Artists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4451640" y="4724272"/>
            <a:ext cx="4699616" cy="3739744"/>
            <a:chOff x="0" y="0"/>
            <a:chExt cx="6266155" cy="49863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66180" cy="4986401"/>
            </a:xfrm>
            <a:custGeom>
              <a:avLst/>
              <a:gdLst/>
              <a:ahLst/>
              <a:cxnLst/>
              <a:rect l="l" t="t" r="r" b="b"/>
              <a:pathLst>
                <a:path w="6266180" h="4986401">
                  <a:moveTo>
                    <a:pt x="0" y="327533"/>
                  </a:moveTo>
                  <a:cubicBezTo>
                    <a:pt x="0" y="146685"/>
                    <a:pt x="146685" y="0"/>
                    <a:pt x="327533" y="0"/>
                  </a:cubicBezTo>
                  <a:lnTo>
                    <a:pt x="5938647" y="0"/>
                  </a:lnTo>
                  <a:cubicBezTo>
                    <a:pt x="6119495" y="0"/>
                    <a:pt x="6266180" y="146685"/>
                    <a:pt x="6266180" y="327533"/>
                  </a:cubicBezTo>
                  <a:lnTo>
                    <a:pt x="6266180" y="4658868"/>
                  </a:lnTo>
                  <a:cubicBezTo>
                    <a:pt x="6266180" y="4839716"/>
                    <a:pt x="6119495" y="4986401"/>
                    <a:pt x="5938647" y="4986401"/>
                  </a:cubicBezTo>
                  <a:lnTo>
                    <a:pt x="327533" y="4986401"/>
                  </a:lnTo>
                  <a:cubicBezTo>
                    <a:pt x="146685" y="4986274"/>
                    <a:pt x="0" y="4839716"/>
                    <a:pt x="0" y="4658868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0002742" y="1988946"/>
            <a:ext cx="2967626" cy="4685114"/>
            <a:chOff x="0" y="0"/>
            <a:chExt cx="3956835" cy="6246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56812" cy="6246876"/>
            </a:xfrm>
            <a:custGeom>
              <a:avLst/>
              <a:gdLst/>
              <a:ahLst/>
              <a:cxnLst/>
              <a:rect l="l" t="t" r="r" b="b"/>
              <a:pathLst>
                <a:path w="3956812" h="6246876">
                  <a:moveTo>
                    <a:pt x="0" y="259842"/>
                  </a:moveTo>
                  <a:cubicBezTo>
                    <a:pt x="0" y="116332"/>
                    <a:pt x="116332" y="0"/>
                    <a:pt x="259842" y="0"/>
                  </a:cubicBezTo>
                  <a:lnTo>
                    <a:pt x="3696970" y="0"/>
                  </a:lnTo>
                  <a:cubicBezTo>
                    <a:pt x="3840480" y="0"/>
                    <a:pt x="3956812" y="116332"/>
                    <a:pt x="3956812" y="259842"/>
                  </a:cubicBezTo>
                  <a:lnTo>
                    <a:pt x="3956812" y="5986907"/>
                  </a:lnTo>
                  <a:cubicBezTo>
                    <a:pt x="3956812" y="6130417"/>
                    <a:pt x="3840480" y="6246749"/>
                    <a:pt x="3696970" y="6246749"/>
                  </a:cubicBezTo>
                  <a:lnTo>
                    <a:pt x="259842" y="6246749"/>
                  </a:lnTo>
                  <a:cubicBezTo>
                    <a:pt x="116332" y="6246876"/>
                    <a:pt x="0" y="6130417"/>
                    <a:pt x="0" y="5986907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0167384" y="5264618"/>
            <a:ext cx="2638342" cy="4685114"/>
            <a:chOff x="0" y="0"/>
            <a:chExt cx="3517789" cy="6246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17773" cy="6246876"/>
            </a:xfrm>
            <a:custGeom>
              <a:avLst/>
              <a:gdLst/>
              <a:ahLst/>
              <a:cxnLst/>
              <a:rect l="l" t="t" r="r" b="b"/>
              <a:pathLst>
                <a:path w="3517773" h="6246876">
                  <a:moveTo>
                    <a:pt x="0" y="231013"/>
                  </a:moveTo>
                  <a:cubicBezTo>
                    <a:pt x="0" y="103505"/>
                    <a:pt x="103505" y="0"/>
                    <a:pt x="231013" y="0"/>
                  </a:cubicBezTo>
                  <a:lnTo>
                    <a:pt x="3286760" y="0"/>
                  </a:lnTo>
                  <a:cubicBezTo>
                    <a:pt x="3414395" y="0"/>
                    <a:pt x="3517773" y="103505"/>
                    <a:pt x="3517773" y="231013"/>
                  </a:cubicBezTo>
                  <a:lnTo>
                    <a:pt x="3517773" y="6015736"/>
                  </a:lnTo>
                  <a:cubicBezTo>
                    <a:pt x="3517773" y="6143371"/>
                    <a:pt x="3414268" y="6246749"/>
                    <a:pt x="3286760" y="6246749"/>
                  </a:cubicBezTo>
                  <a:lnTo>
                    <a:pt x="231013" y="6246749"/>
                  </a:lnTo>
                  <a:cubicBezTo>
                    <a:pt x="103505" y="6246876"/>
                    <a:pt x="0" y="6143371"/>
                    <a:pt x="0" y="6015736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2940780" y="4208708"/>
            <a:ext cx="6096260" cy="3374232"/>
            <a:chOff x="0" y="0"/>
            <a:chExt cx="8128347" cy="44989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381" cy="4498975"/>
            </a:xfrm>
            <a:custGeom>
              <a:avLst/>
              <a:gdLst/>
              <a:ahLst/>
              <a:cxnLst/>
              <a:rect l="l" t="t" r="r" b="b"/>
              <a:pathLst>
                <a:path w="8128381" h="4498975">
                  <a:moveTo>
                    <a:pt x="0" y="295529"/>
                  </a:moveTo>
                  <a:cubicBezTo>
                    <a:pt x="0" y="132334"/>
                    <a:pt x="132334" y="0"/>
                    <a:pt x="295529" y="0"/>
                  </a:cubicBezTo>
                  <a:lnTo>
                    <a:pt x="7832852" y="0"/>
                  </a:lnTo>
                  <a:cubicBezTo>
                    <a:pt x="7996047" y="0"/>
                    <a:pt x="8128381" y="132334"/>
                    <a:pt x="8128381" y="295529"/>
                  </a:cubicBezTo>
                  <a:lnTo>
                    <a:pt x="8128381" y="4203446"/>
                  </a:lnTo>
                  <a:cubicBezTo>
                    <a:pt x="8128381" y="4366641"/>
                    <a:pt x="7996047" y="4498975"/>
                    <a:pt x="7832852" y="4498975"/>
                  </a:cubicBezTo>
                  <a:lnTo>
                    <a:pt x="295529" y="4498975"/>
                  </a:lnTo>
                  <a:cubicBezTo>
                    <a:pt x="132334" y="4498975"/>
                    <a:pt x="0" y="4366641"/>
                    <a:pt x="0" y="4203446"/>
                  </a:cubicBez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649554" y="434038"/>
            <a:ext cx="1530787" cy="461138"/>
            <a:chOff x="0" y="0"/>
            <a:chExt cx="2041050" cy="6148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47367" cy="621284"/>
            </a:xfrm>
            <a:custGeom>
              <a:avLst/>
              <a:gdLst/>
              <a:ahLst/>
              <a:cxnLst/>
              <a:rect l="l" t="t" r="r" b="b"/>
              <a:pathLst>
                <a:path w="2047367" h="621284">
                  <a:moveTo>
                    <a:pt x="0" y="310642"/>
                  </a:moveTo>
                  <a:cubicBezTo>
                    <a:pt x="0" y="138811"/>
                    <a:pt x="142367" y="0"/>
                    <a:pt x="317246" y="0"/>
                  </a:cubicBezTo>
                  <a:lnTo>
                    <a:pt x="1730121" y="0"/>
                  </a:lnTo>
                  <a:lnTo>
                    <a:pt x="1730121" y="12700"/>
                  </a:lnTo>
                  <a:lnTo>
                    <a:pt x="1730121" y="0"/>
                  </a:lnTo>
                  <a:lnTo>
                    <a:pt x="1730121" y="12700"/>
                  </a:lnTo>
                  <a:lnTo>
                    <a:pt x="1730121" y="0"/>
                  </a:lnTo>
                  <a:cubicBezTo>
                    <a:pt x="1905127" y="0"/>
                    <a:pt x="2047367" y="138811"/>
                    <a:pt x="2047367" y="310642"/>
                  </a:cubicBezTo>
                  <a:cubicBezTo>
                    <a:pt x="2047367" y="316484"/>
                    <a:pt x="2043430" y="321564"/>
                    <a:pt x="2037715" y="322961"/>
                  </a:cubicBezTo>
                  <a:lnTo>
                    <a:pt x="2034667" y="310642"/>
                  </a:lnTo>
                  <a:lnTo>
                    <a:pt x="2047367" y="310642"/>
                  </a:lnTo>
                  <a:cubicBezTo>
                    <a:pt x="2047367" y="482473"/>
                    <a:pt x="1905000" y="621284"/>
                    <a:pt x="1730121" y="621284"/>
                  </a:cubicBezTo>
                  <a:lnTo>
                    <a:pt x="1730121" y="608584"/>
                  </a:lnTo>
                  <a:lnTo>
                    <a:pt x="1730121" y="621284"/>
                  </a:lnTo>
                  <a:lnTo>
                    <a:pt x="317246" y="621284"/>
                  </a:lnTo>
                  <a:lnTo>
                    <a:pt x="317246" y="608584"/>
                  </a:lnTo>
                  <a:lnTo>
                    <a:pt x="317246" y="621284"/>
                  </a:lnTo>
                  <a:cubicBezTo>
                    <a:pt x="142367" y="621157"/>
                    <a:pt x="0" y="482346"/>
                    <a:pt x="0" y="310642"/>
                  </a:cubicBezTo>
                  <a:lnTo>
                    <a:pt x="12700" y="310642"/>
                  </a:lnTo>
                  <a:lnTo>
                    <a:pt x="0" y="310642"/>
                  </a:lnTo>
                  <a:moveTo>
                    <a:pt x="25400" y="310642"/>
                  </a:moveTo>
                  <a:lnTo>
                    <a:pt x="12700" y="310642"/>
                  </a:lnTo>
                  <a:lnTo>
                    <a:pt x="25400" y="310642"/>
                  </a:lnTo>
                  <a:cubicBezTo>
                    <a:pt x="25400" y="467868"/>
                    <a:pt x="155829" y="595757"/>
                    <a:pt x="317246" y="595757"/>
                  </a:cubicBezTo>
                  <a:lnTo>
                    <a:pt x="1730121" y="595757"/>
                  </a:lnTo>
                  <a:cubicBezTo>
                    <a:pt x="1891538" y="595757"/>
                    <a:pt x="2021967" y="467868"/>
                    <a:pt x="2021967" y="310515"/>
                  </a:cubicBezTo>
                  <a:cubicBezTo>
                    <a:pt x="2021967" y="304673"/>
                    <a:pt x="2025904" y="299593"/>
                    <a:pt x="2031619" y="298196"/>
                  </a:cubicBezTo>
                  <a:lnTo>
                    <a:pt x="2034667" y="310515"/>
                  </a:lnTo>
                  <a:lnTo>
                    <a:pt x="2021967" y="310515"/>
                  </a:lnTo>
                  <a:cubicBezTo>
                    <a:pt x="2021967" y="153289"/>
                    <a:pt x="1891538" y="25400"/>
                    <a:pt x="1730121" y="25400"/>
                  </a:cubicBezTo>
                  <a:lnTo>
                    <a:pt x="317246" y="25400"/>
                  </a:lnTo>
                  <a:lnTo>
                    <a:pt x="317246" y="12700"/>
                  </a:lnTo>
                  <a:lnTo>
                    <a:pt x="317246" y="25400"/>
                  </a:lnTo>
                  <a:cubicBezTo>
                    <a:pt x="155829" y="25400"/>
                    <a:pt x="25400" y="153289"/>
                    <a:pt x="25400" y="31064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69162" y="453860"/>
            <a:ext cx="1291500" cy="415350"/>
            <a:chOff x="0" y="0"/>
            <a:chExt cx="1722000" cy="553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22000" cy="553800"/>
            </a:xfrm>
            <a:custGeom>
              <a:avLst/>
              <a:gdLst/>
              <a:ahLst/>
              <a:cxnLst/>
              <a:rect l="l" t="t" r="r" b="b"/>
              <a:pathLst>
                <a:path w="1722000" h="553800">
                  <a:moveTo>
                    <a:pt x="0" y="0"/>
                  </a:moveTo>
                  <a:lnTo>
                    <a:pt x="1722000" y="0"/>
                  </a:lnTo>
                  <a:lnTo>
                    <a:pt x="1722000" y="553800"/>
                  </a:lnTo>
                  <a:lnTo>
                    <a:pt x="0" y="553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722000" cy="5728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642660" y="441182"/>
            <a:ext cx="2045400" cy="447000"/>
            <a:chOff x="0" y="0"/>
            <a:chExt cx="2727200" cy="596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27198" cy="596011"/>
            </a:xfrm>
            <a:custGeom>
              <a:avLst/>
              <a:gdLst/>
              <a:ahLst/>
              <a:cxnLst/>
              <a:rect l="l" t="t" r="r" b="b"/>
              <a:pathLst>
                <a:path w="2727198" h="596011">
                  <a:moveTo>
                    <a:pt x="0" y="297942"/>
                  </a:moveTo>
                  <a:cubicBezTo>
                    <a:pt x="0" y="133477"/>
                    <a:pt x="133477" y="0"/>
                    <a:pt x="297942" y="0"/>
                  </a:cubicBezTo>
                  <a:lnTo>
                    <a:pt x="2429256" y="0"/>
                  </a:lnTo>
                  <a:cubicBezTo>
                    <a:pt x="2593848" y="0"/>
                    <a:pt x="2727198" y="133477"/>
                    <a:pt x="2727198" y="297942"/>
                  </a:cubicBezTo>
                  <a:cubicBezTo>
                    <a:pt x="2727198" y="462407"/>
                    <a:pt x="2593721" y="595884"/>
                    <a:pt x="2429256" y="595884"/>
                  </a:cubicBezTo>
                  <a:lnTo>
                    <a:pt x="297942" y="595884"/>
                  </a:lnTo>
                  <a:cubicBezTo>
                    <a:pt x="133477" y="596011"/>
                    <a:pt x="0" y="462534"/>
                    <a:pt x="0" y="297942"/>
                  </a:cubicBezTo>
                  <a:close/>
                </a:path>
              </a:pathLst>
            </a:custGeom>
            <a:solidFill>
              <a:srgbClr val="0A080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989396" y="456884"/>
            <a:ext cx="1363800" cy="415800"/>
            <a:chOff x="0" y="0"/>
            <a:chExt cx="1818400" cy="554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18400" cy="554400"/>
            </a:xfrm>
            <a:custGeom>
              <a:avLst/>
              <a:gdLst/>
              <a:ahLst/>
              <a:cxnLst/>
              <a:rect l="l" t="t" r="r" b="b"/>
              <a:pathLst>
                <a:path w="1818400" h="554400">
                  <a:moveTo>
                    <a:pt x="0" y="0"/>
                  </a:moveTo>
                  <a:lnTo>
                    <a:pt x="1818400" y="0"/>
                  </a:lnTo>
                  <a:lnTo>
                    <a:pt x="1818400" y="554400"/>
                  </a:lnTo>
                  <a:lnTo>
                    <a:pt x="0" y="554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1818400" cy="573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John Doe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698892" y="483012"/>
            <a:ext cx="357000" cy="357000"/>
            <a:chOff x="0" y="0"/>
            <a:chExt cx="476000" cy="476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75996" cy="475996"/>
            </a:xfrm>
            <a:custGeom>
              <a:avLst/>
              <a:gdLst/>
              <a:ahLst/>
              <a:cxnLst/>
              <a:rect l="l" t="t" r="r" b="b"/>
              <a:pathLst>
                <a:path w="475996" h="475996">
                  <a:moveTo>
                    <a:pt x="0" y="237998"/>
                  </a:moveTo>
                  <a:cubicBezTo>
                    <a:pt x="0" y="106553"/>
                    <a:pt x="106553" y="0"/>
                    <a:pt x="237998" y="0"/>
                  </a:cubicBezTo>
                  <a:cubicBezTo>
                    <a:pt x="369443" y="0"/>
                    <a:pt x="475996" y="106553"/>
                    <a:pt x="475996" y="237998"/>
                  </a:cubicBezTo>
                  <a:cubicBezTo>
                    <a:pt x="475996" y="369443"/>
                    <a:pt x="369443" y="475996"/>
                    <a:pt x="237998" y="475996"/>
                  </a:cubicBezTo>
                  <a:cubicBezTo>
                    <a:pt x="106553" y="475996"/>
                    <a:pt x="0" y="369443"/>
                    <a:pt x="0" y="237998"/>
                  </a:cubicBezTo>
                  <a:close/>
                </a:path>
              </a:pathLst>
            </a:custGeom>
            <a:solidFill>
              <a:srgbClr val="5555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Freeform 27"/>
          <p:cNvSpPr/>
          <p:nvPr/>
        </p:nvSpPr>
        <p:spPr>
          <a:xfrm>
            <a:off x="15790438" y="565572"/>
            <a:ext cx="174096" cy="192070"/>
          </a:xfrm>
          <a:custGeom>
            <a:avLst/>
            <a:gdLst/>
            <a:ahLst/>
            <a:cxnLst/>
            <a:rect l="l" t="t" r="r" b="b"/>
            <a:pathLst>
              <a:path w="174096" h="192070">
                <a:moveTo>
                  <a:pt x="0" y="0"/>
                </a:moveTo>
                <a:lnTo>
                  <a:pt x="174096" y="0"/>
                </a:lnTo>
                <a:lnTo>
                  <a:pt x="174096" y="192070"/>
                </a:lnTo>
                <a:lnTo>
                  <a:pt x="0" y="1920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 rot="3599511">
            <a:off x="17374688" y="582106"/>
            <a:ext cx="129568" cy="112078"/>
            <a:chOff x="0" y="0"/>
            <a:chExt cx="172757" cy="14943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2720" cy="149479"/>
            </a:xfrm>
            <a:custGeom>
              <a:avLst/>
              <a:gdLst/>
              <a:ahLst/>
              <a:cxnLst/>
              <a:rect l="l" t="t" r="r" b="b"/>
              <a:pathLst>
                <a:path w="172720" h="149479">
                  <a:moveTo>
                    <a:pt x="0" y="149479"/>
                  </a:moveTo>
                  <a:lnTo>
                    <a:pt x="86360" y="0"/>
                  </a:lnTo>
                  <a:lnTo>
                    <a:pt x="172720" y="1494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941631" y="3509061"/>
            <a:ext cx="4403698" cy="1154162"/>
            <a:chOff x="0" y="0"/>
            <a:chExt cx="5871597" cy="153888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871597" cy="1538883"/>
            </a:xfrm>
            <a:custGeom>
              <a:avLst/>
              <a:gdLst/>
              <a:ahLst/>
              <a:cxnLst/>
              <a:rect l="l" t="t" r="r" b="b"/>
              <a:pathLst>
                <a:path w="5871597" h="1538883">
                  <a:moveTo>
                    <a:pt x="0" y="0"/>
                  </a:moveTo>
                  <a:lnTo>
                    <a:pt x="5871597" y="0"/>
                  </a:lnTo>
                  <a:lnTo>
                    <a:pt x="5871597" y="1538883"/>
                  </a:lnTo>
                  <a:lnTo>
                    <a:pt x="0" y="1538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5871597" cy="15484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60"/>
                </a:lnSpc>
              </a:pPr>
              <a:r>
                <a:rPr lang="en-US" sz="2300" b="1">
                  <a:solidFill>
                    <a:srgbClr val="1ED76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#1 (Appeared 8723 times)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080471" y="2223282"/>
            <a:ext cx="4812455" cy="1154162"/>
            <a:chOff x="0" y="0"/>
            <a:chExt cx="6416607" cy="153888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416607" cy="1538883"/>
            </a:xfrm>
            <a:custGeom>
              <a:avLst/>
              <a:gdLst/>
              <a:ahLst/>
              <a:cxnLst/>
              <a:rect l="l" t="t" r="r" b="b"/>
              <a:pathLst>
                <a:path w="6416607" h="1538883">
                  <a:moveTo>
                    <a:pt x="0" y="0"/>
                  </a:moveTo>
                  <a:lnTo>
                    <a:pt x="6416607" y="0"/>
                  </a:lnTo>
                  <a:lnTo>
                    <a:pt x="6416607" y="1538883"/>
                  </a:lnTo>
                  <a:lnTo>
                    <a:pt x="0" y="1538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78248"/>
              <a:ext cx="6416607" cy="13606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60"/>
                </a:lnSpc>
              </a:pPr>
              <a:r>
                <a:rPr lang="en-US" sz="2300" b="1" dirty="0">
                  <a:solidFill>
                    <a:srgbClr val="1ED76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#2 (Appeared 4299 times)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144000" y="5899510"/>
            <a:ext cx="4608077" cy="1154162"/>
            <a:chOff x="0" y="0"/>
            <a:chExt cx="6144102" cy="153888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144102" cy="1538883"/>
            </a:xfrm>
            <a:custGeom>
              <a:avLst/>
              <a:gdLst/>
              <a:ahLst/>
              <a:cxnLst/>
              <a:rect l="l" t="t" r="r" b="b"/>
              <a:pathLst>
                <a:path w="6144102" h="1538883">
                  <a:moveTo>
                    <a:pt x="0" y="0"/>
                  </a:moveTo>
                  <a:lnTo>
                    <a:pt x="6144102" y="0"/>
                  </a:lnTo>
                  <a:lnTo>
                    <a:pt x="6144102" y="1538883"/>
                  </a:lnTo>
                  <a:lnTo>
                    <a:pt x="0" y="1538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112259"/>
              <a:ext cx="6144102" cy="142662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60"/>
                </a:lnSpc>
              </a:pPr>
              <a:r>
                <a:rPr lang="en-US" sz="2300" b="1" dirty="0">
                  <a:solidFill>
                    <a:srgbClr val="1ED76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#3 (Appeared 3628 times)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069952" y="2223282"/>
            <a:ext cx="4178816" cy="1154162"/>
            <a:chOff x="0" y="0"/>
            <a:chExt cx="5571754" cy="153888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571754" cy="1538883"/>
            </a:xfrm>
            <a:custGeom>
              <a:avLst/>
              <a:gdLst/>
              <a:ahLst/>
              <a:cxnLst/>
              <a:rect l="l" t="t" r="r" b="b"/>
              <a:pathLst>
                <a:path w="5571754" h="1538883">
                  <a:moveTo>
                    <a:pt x="0" y="0"/>
                  </a:moveTo>
                  <a:lnTo>
                    <a:pt x="5571754" y="0"/>
                  </a:lnTo>
                  <a:lnTo>
                    <a:pt x="5571754" y="1538883"/>
                  </a:lnTo>
                  <a:lnTo>
                    <a:pt x="0" y="1538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178248"/>
              <a:ext cx="5571754" cy="13606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60"/>
                </a:lnSpc>
              </a:pPr>
              <a:r>
                <a:rPr lang="en-US" sz="2300" b="1" dirty="0">
                  <a:solidFill>
                    <a:srgbClr val="1ED76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#4 Appeared (3395 times)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07646" y="3509061"/>
            <a:ext cx="3994940" cy="1154162"/>
            <a:chOff x="0" y="0"/>
            <a:chExt cx="5326587" cy="153888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326587" cy="1538883"/>
            </a:xfrm>
            <a:custGeom>
              <a:avLst/>
              <a:gdLst/>
              <a:ahLst/>
              <a:cxnLst/>
              <a:rect l="l" t="t" r="r" b="b"/>
              <a:pathLst>
                <a:path w="5326587" h="1538883">
                  <a:moveTo>
                    <a:pt x="0" y="0"/>
                  </a:moveTo>
                  <a:lnTo>
                    <a:pt x="5326587" y="0"/>
                  </a:lnTo>
                  <a:lnTo>
                    <a:pt x="5326587" y="1538883"/>
                  </a:lnTo>
                  <a:lnTo>
                    <a:pt x="0" y="1538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5326587" cy="15674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2500" b="1">
                  <a:solidFill>
                    <a:srgbClr val="1ED76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# Top Results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58639" y="4086142"/>
            <a:ext cx="4561604" cy="4857812"/>
            <a:chOff x="0" y="0"/>
            <a:chExt cx="6082139" cy="647708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782765" cy="6477083"/>
            </a:xfrm>
            <a:custGeom>
              <a:avLst/>
              <a:gdLst/>
              <a:ahLst/>
              <a:cxnLst/>
              <a:rect l="l" t="t" r="r" b="b"/>
              <a:pathLst>
                <a:path w="3782765" h="6477083">
                  <a:moveTo>
                    <a:pt x="0" y="0"/>
                  </a:moveTo>
                  <a:lnTo>
                    <a:pt x="3782765" y="0"/>
                  </a:lnTo>
                  <a:lnTo>
                    <a:pt x="3782765" y="6477083"/>
                  </a:lnTo>
                  <a:lnTo>
                    <a:pt x="0" y="6477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63241" t="-65156" r="-413277" b="-4819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3755732" y="0"/>
              <a:ext cx="2326407" cy="6477083"/>
            </a:xfrm>
            <a:custGeom>
              <a:avLst/>
              <a:gdLst/>
              <a:ahLst/>
              <a:cxnLst/>
              <a:rect l="l" t="t" r="r" b="b"/>
              <a:pathLst>
                <a:path w="2326407" h="6477083">
                  <a:moveTo>
                    <a:pt x="0" y="0"/>
                  </a:moveTo>
                  <a:lnTo>
                    <a:pt x="2326407" y="0"/>
                  </a:lnTo>
                  <a:lnTo>
                    <a:pt x="2326407" y="6477083"/>
                  </a:lnTo>
                  <a:lnTo>
                    <a:pt x="0" y="6477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57505" t="-62308" r="-309076" b="-445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Freeform 48"/>
          <p:cNvSpPr/>
          <p:nvPr/>
        </p:nvSpPr>
        <p:spPr>
          <a:xfrm>
            <a:off x="5033153" y="4086142"/>
            <a:ext cx="3780668" cy="4904295"/>
          </a:xfrm>
          <a:custGeom>
            <a:avLst/>
            <a:gdLst/>
            <a:ahLst/>
            <a:cxnLst/>
            <a:rect l="l" t="t" r="r" b="b"/>
            <a:pathLst>
              <a:path w="3780668" h="4904295">
                <a:moveTo>
                  <a:pt x="0" y="0"/>
                </a:moveTo>
                <a:lnTo>
                  <a:pt x="3780668" y="0"/>
                </a:lnTo>
                <a:lnTo>
                  <a:pt x="3780668" y="4904295"/>
                </a:lnTo>
                <a:lnTo>
                  <a:pt x="0" y="49042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5122" r="-151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/>
          <p:cNvSpPr/>
          <p:nvPr/>
        </p:nvSpPr>
        <p:spPr>
          <a:xfrm>
            <a:off x="9143998" y="2847694"/>
            <a:ext cx="4925954" cy="3051816"/>
          </a:xfrm>
          <a:custGeom>
            <a:avLst/>
            <a:gdLst/>
            <a:ahLst/>
            <a:cxnLst/>
            <a:rect l="l" t="t" r="r" b="b"/>
            <a:pathLst>
              <a:path w="4925954" h="3051816">
                <a:moveTo>
                  <a:pt x="0" y="0"/>
                </a:moveTo>
                <a:lnTo>
                  <a:pt x="4925954" y="0"/>
                </a:lnTo>
                <a:lnTo>
                  <a:pt x="4925954" y="3051816"/>
                </a:lnTo>
                <a:lnTo>
                  <a:pt x="0" y="30518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1255" b="-43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/>
          <p:cNvSpPr/>
          <p:nvPr/>
        </p:nvSpPr>
        <p:spPr>
          <a:xfrm>
            <a:off x="9096430" y="6389446"/>
            <a:ext cx="4973522" cy="2600991"/>
          </a:xfrm>
          <a:custGeom>
            <a:avLst/>
            <a:gdLst/>
            <a:ahLst/>
            <a:cxnLst/>
            <a:rect l="l" t="t" r="r" b="b"/>
            <a:pathLst>
              <a:path w="4973522" h="2600991">
                <a:moveTo>
                  <a:pt x="0" y="0"/>
                </a:moveTo>
                <a:lnTo>
                  <a:pt x="4973522" y="0"/>
                </a:lnTo>
                <a:lnTo>
                  <a:pt x="4973522" y="2600991"/>
                </a:lnTo>
                <a:lnTo>
                  <a:pt x="0" y="26009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38041" b="-5006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Freeform 51"/>
          <p:cNvSpPr/>
          <p:nvPr/>
        </p:nvSpPr>
        <p:spPr>
          <a:xfrm>
            <a:off x="14414948" y="2847690"/>
            <a:ext cx="3315478" cy="6142747"/>
          </a:xfrm>
          <a:custGeom>
            <a:avLst/>
            <a:gdLst/>
            <a:ahLst/>
            <a:cxnLst/>
            <a:rect l="l" t="t" r="r" b="b"/>
            <a:pathLst>
              <a:path w="3315478" h="6142747">
                <a:moveTo>
                  <a:pt x="0" y="0"/>
                </a:moveTo>
                <a:lnTo>
                  <a:pt x="3315478" y="0"/>
                </a:lnTo>
                <a:lnTo>
                  <a:pt x="3315478" y="6142747"/>
                </a:lnTo>
                <a:lnTo>
                  <a:pt x="0" y="614274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8461" t="-2565" r="-3455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26" y="1057275"/>
            <a:ext cx="18223097" cy="9840473"/>
          </a:xfrm>
          <a:custGeom>
            <a:avLst/>
            <a:gdLst/>
            <a:ahLst/>
            <a:cxnLst/>
            <a:rect l="l" t="t" r="r" b="b"/>
            <a:pathLst>
              <a:path w="18223097" h="9840473">
                <a:moveTo>
                  <a:pt x="0" y="0"/>
                </a:moveTo>
                <a:lnTo>
                  <a:pt x="18223098" y="0"/>
                </a:lnTo>
                <a:lnTo>
                  <a:pt x="18223098" y="9840473"/>
                </a:lnTo>
                <a:lnTo>
                  <a:pt x="0" y="9840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90800" y="247650"/>
            <a:ext cx="13116439" cy="1543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Average duration of tracks (in minutes)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endParaRPr lang="en-US" sz="5000" b="1" dirty="0">
              <a:solidFill>
                <a:srgbClr val="1ED760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23925"/>
            <a:ext cx="18288000" cy="9441180"/>
          </a:xfrm>
          <a:custGeom>
            <a:avLst/>
            <a:gdLst/>
            <a:ahLst/>
            <a:cxnLst/>
            <a:rect l="l" t="t" r="r" b="b"/>
            <a:pathLst>
              <a:path w="18288000" h="9441180">
                <a:moveTo>
                  <a:pt x="0" y="0"/>
                </a:moveTo>
                <a:lnTo>
                  <a:pt x="18288000" y="0"/>
                </a:lnTo>
                <a:lnTo>
                  <a:pt x="18288000" y="9441180"/>
                </a:lnTo>
                <a:lnTo>
                  <a:pt x="0" y="9441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429000" y="133350"/>
            <a:ext cx="11273724" cy="781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Total Number of Unique Playlists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7529" y="407346"/>
            <a:ext cx="1721294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SageMaker Model Training – High-Level Summary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372138"/>
            <a:ext cx="16726284" cy="8621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9232" lvl="1" indent="-309616" algn="l">
              <a:lnSpc>
                <a:spcPts val="6281"/>
              </a:lnSpc>
              <a:buFont typeface="Arial"/>
              <a:buChar char="•"/>
            </a:pPr>
            <a:r>
              <a:rPr lang="en-US" sz="286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Step 1: Load Data</a:t>
            </a:r>
          </a:p>
          <a:p>
            <a:pPr marL="1238464" lvl="2" indent="-412821" algn="l">
              <a:lnSpc>
                <a:spcPts val="6281"/>
              </a:lnSpc>
              <a:buFont typeface="Arial"/>
              <a:buChar char="⚬"/>
            </a:pPr>
            <a:r>
              <a:rPr lang="en-US" sz="2868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Use a sample of playlist data (chunk_0.json) for quick training.</a:t>
            </a:r>
          </a:p>
          <a:p>
            <a:pPr marL="619232" lvl="1" indent="-309616" algn="l">
              <a:lnSpc>
                <a:spcPts val="6281"/>
              </a:lnSpc>
              <a:buFont typeface="Arial"/>
              <a:buChar char="•"/>
            </a:pPr>
            <a:r>
              <a:rPr lang="en-US" sz="286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Step 2: Preprocess</a:t>
            </a:r>
          </a:p>
          <a:p>
            <a:pPr marL="1238464" lvl="2" indent="-412821" algn="l">
              <a:lnSpc>
                <a:spcPts val="6281"/>
              </a:lnSpc>
              <a:buFont typeface="Arial"/>
              <a:buChar char="⚬"/>
            </a:pPr>
            <a:r>
              <a:rPr lang="en-US" sz="2868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Convert song URIs to numeric IDs and pad input sequences.</a:t>
            </a:r>
          </a:p>
          <a:p>
            <a:pPr marL="619232" lvl="1" indent="-309616" algn="l">
              <a:lnSpc>
                <a:spcPts val="6281"/>
              </a:lnSpc>
              <a:buFont typeface="Arial"/>
              <a:buChar char="•"/>
            </a:pPr>
            <a:r>
              <a:rPr lang="en-US" sz="286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Step 3: Build Dataset</a:t>
            </a:r>
          </a:p>
          <a:p>
            <a:pPr marL="1238464" lvl="2" indent="-412821" algn="l">
              <a:lnSpc>
                <a:spcPts val="6281"/>
              </a:lnSpc>
              <a:buFont typeface="Arial"/>
              <a:buChar char="⚬"/>
            </a:pPr>
            <a:r>
              <a:rPr lang="en-US" sz="2868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Create a PyTorch Dataset and DataLoader to feed data to the model.</a:t>
            </a:r>
          </a:p>
          <a:p>
            <a:pPr marL="619232" lvl="1" indent="-309616" algn="l">
              <a:lnSpc>
                <a:spcPts val="6281"/>
              </a:lnSpc>
              <a:buFont typeface="Arial"/>
              <a:buChar char="•"/>
            </a:pPr>
            <a:r>
              <a:rPr lang="en-US" sz="286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Step 4: Define Model</a:t>
            </a:r>
          </a:p>
          <a:p>
            <a:pPr marL="1238464" lvl="2" indent="-412821" algn="l">
              <a:lnSpc>
                <a:spcPts val="6281"/>
              </a:lnSpc>
              <a:buFont typeface="Arial"/>
              <a:buChar char="⚬"/>
            </a:pPr>
            <a:r>
              <a:rPr lang="en-US" sz="2868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 simple neural network that learns playlist patterns using embeddings.</a:t>
            </a:r>
          </a:p>
          <a:p>
            <a:pPr marL="619232" lvl="1" indent="-309616" algn="l">
              <a:lnSpc>
                <a:spcPts val="6281"/>
              </a:lnSpc>
              <a:buFont typeface="Arial"/>
              <a:buChar char="•"/>
            </a:pPr>
            <a:r>
              <a:rPr lang="en-US" sz="286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Step 5: Train the Model</a:t>
            </a:r>
          </a:p>
          <a:p>
            <a:pPr marL="1238464" lvl="2" indent="-412821" algn="l">
              <a:lnSpc>
                <a:spcPts val="6281"/>
              </a:lnSpc>
              <a:buFont typeface="Arial"/>
              <a:buChar char="⚬"/>
            </a:pPr>
            <a:r>
              <a:rPr lang="en-US" sz="2868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Use the Adam optimizer and CrossEntropy loss to train over multiple epochs.</a:t>
            </a:r>
          </a:p>
          <a:p>
            <a:pPr algn="l">
              <a:lnSpc>
                <a:spcPts val="6281"/>
              </a:lnSpc>
            </a:pPr>
            <a:endParaRPr lang="en-US" sz="2868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" y="1381125"/>
            <a:ext cx="18387451" cy="8915400"/>
          </a:xfrm>
          <a:custGeom>
            <a:avLst/>
            <a:gdLst/>
            <a:ahLst/>
            <a:cxnLst/>
            <a:rect l="l" t="t" r="r" b="b"/>
            <a:pathLst>
              <a:path w="18387451" h="8915400">
                <a:moveTo>
                  <a:pt x="0" y="0"/>
                </a:moveTo>
                <a:lnTo>
                  <a:pt x="18387451" y="0"/>
                </a:lnTo>
                <a:lnTo>
                  <a:pt x="18387451" y="8915400"/>
                </a:lnTo>
                <a:lnTo>
                  <a:pt x="0" y="8915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62115" y="285750"/>
            <a:ext cx="17212942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S3 Bucket that contains Chunked Dataset 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endParaRPr lang="en-US" sz="5000" b="1">
              <a:solidFill>
                <a:srgbClr val="1ED760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55509" y="5792974"/>
            <a:ext cx="11654852" cy="4132076"/>
          </a:xfrm>
          <a:custGeom>
            <a:avLst/>
            <a:gdLst/>
            <a:ahLst/>
            <a:cxnLst/>
            <a:rect l="l" t="t" r="r" b="b"/>
            <a:pathLst>
              <a:path w="11654852" h="4132076">
                <a:moveTo>
                  <a:pt x="0" y="0"/>
                </a:moveTo>
                <a:lnTo>
                  <a:pt x="11654853" y="0"/>
                </a:lnTo>
                <a:lnTo>
                  <a:pt x="11654853" y="4132076"/>
                </a:lnTo>
                <a:lnTo>
                  <a:pt x="0" y="4132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023" b="-3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155509" y="1194351"/>
            <a:ext cx="11654852" cy="4589098"/>
          </a:xfrm>
          <a:custGeom>
            <a:avLst/>
            <a:gdLst/>
            <a:ahLst/>
            <a:cxnLst/>
            <a:rect l="l" t="t" r="r" b="b"/>
            <a:pathLst>
              <a:path w="11654852" h="4589098">
                <a:moveTo>
                  <a:pt x="0" y="0"/>
                </a:moveTo>
                <a:lnTo>
                  <a:pt x="11654853" y="0"/>
                </a:lnTo>
                <a:lnTo>
                  <a:pt x="11654853" y="4589098"/>
                </a:lnTo>
                <a:lnTo>
                  <a:pt x="0" y="4589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76465" y="247650"/>
            <a:ext cx="1721294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PREDICTION RESULTS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0948" y="2321501"/>
            <a:ext cx="14950990" cy="2821999"/>
          </a:xfrm>
          <a:custGeom>
            <a:avLst/>
            <a:gdLst/>
            <a:ahLst/>
            <a:cxnLst/>
            <a:rect l="l" t="t" r="r" b="b"/>
            <a:pathLst>
              <a:path w="14950990" h="2821999">
                <a:moveTo>
                  <a:pt x="0" y="0"/>
                </a:moveTo>
                <a:lnTo>
                  <a:pt x="14950990" y="0"/>
                </a:lnTo>
                <a:lnTo>
                  <a:pt x="14950990" y="2821999"/>
                </a:lnTo>
                <a:lnTo>
                  <a:pt x="0" y="2821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90800" y="1009650"/>
            <a:ext cx="12606523" cy="781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Structured Storage with Amazon RDS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68505" y="5391150"/>
            <a:ext cx="15203434" cy="345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9492" lvl="1" indent="-384746" algn="l">
              <a:lnSpc>
                <a:spcPts val="6914"/>
              </a:lnSpc>
              <a:buFont typeface="Arial"/>
              <a:buChar char="•"/>
            </a:pPr>
            <a:r>
              <a:rPr lang="en-US" sz="3564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Created a MySQL RDS instance named spotify-rds</a:t>
            </a:r>
          </a:p>
          <a:p>
            <a:pPr marL="769492" lvl="1" indent="-384746" algn="l">
              <a:lnSpc>
                <a:spcPts val="6914"/>
              </a:lnSpc>
              <a:buFont typeface="Arial"/>
              <a:buChar char="•"/>
            </a:pPr>
            <a:r>
              <a:rPr lang="en-US" sz="3564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Connected to RDS from SageMaker using mysql.connector</a:t>
            </a:r>
          </a:p>
          <a:p>
            <a:pPr marL="769492" lvl="1" indent="-384746" algn="l">
              <a:lnSpc>
                <a:spcPts val="6914"/>
              </a:lnSpc>
              <a:buFont typeface="Arial"/>
              <a:buChar char="•"/>
            </a:pPr>
            <a:r>
              <a:rPr lang="en-US" sz="3564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Used it to store processed playlist data and predicted songs</a:t>
            </a:r>
          </a:p>
          <a:p>
            <a:pPr marL="769492" lvl="1" indent="-384746" algn="l">
              <a:lnSpc>
                <a:spcPts val="6914"/>
              </a:lnSpc>
              <a:buFont typeface="Arial"/>
              <a:buChar char="•"/>
            </a:pPr>
            <a:r>
              <a:rPr lang="en-US" sz="3564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Enables easy querying and structured storage for further use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AA7785-B4D1-2BF8-08DD-B558D71DD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892EDAA-CC5C-CB7D-EF17-3A152A63E2B0}"/>
              </a:ext>
            </a:extLst>
          </p:cNvPr>
          <p:cNvSpPr txBox="1"/>
          <p:nvPr/>
        </p:nvSpPr>
        <p:spPr>
          <a:xfrm>
            <a:off x="2209800" y="4457700"/>
            <a:ext cx="13563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VISUALIZATION &amp; INSIGHTS</a:t>
            </a:r>
          </a:p>
        </p:txBody>
      </p:sp>
    </p:spTree>
    <p:extLst>
      <p:ext uri="{BB962C8B-B14F-4D97-AF65-F5344CB8AC3E}">
        <p14:creationId xmlns:p14="http://schemas.microsoft.com/office/powerpoint/2010/main" val="2009767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6621" y="1339467"/>
            <a:ext cx="16934711" cy="8957058"/>
          </a:xfrm>
          <a:custGeom>
            <a:avLst/>
            <a:gdLst/>
            <a:ahLst/>
            <a:cxnLst/>
            <a:rect l="l" t="t" r="r" b="b"/>
            <a:pathLst>
              <a:path w="16934711" h="8957058">
                <a:moveTo>
                  <a:pt x="0" y="0"/>
                </a:moveTo>
                <a:lnTo>
                  <a:pt x="16934711" y="0"/>
                </a:lnTo>
                <a:lnTo>
                  <a:pt x="16934711" y="8957058"/>
                </a:lnTo>
                <a:lnTo>
                  <a:pt x="0" y="8957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16" r="-8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37529" y="247650"/>
            <a:ext cx="1721294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QuickSight Dashboard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572" y="1188396"/>
            <a:ext cx="15340857" cy="9098604"/>
          </a:xfrm>
          <a:custGeom>
            <a:avLst/>
            <a:gdLst/>
            <a:ahLst/>
            <a:cxnLst/>
            <a:rect l="l" t="t" r="r" b="b"/>
            <a:pathLst>
              <a:path w="15340857" h="9098604">
                <a:moveTo>
                  <a:pt x="0" y="0"/>
                </a:moveTo>
                <a:lnTo>
                  <a:pt x="15340856" y="0"/>
                </a:lnTo>
                <a:lnTo>
                  <a:pt x="15340856" y="9098604"/>
                </a:lnTo>
                <a:lnTo>
                  <a:pt x="0" y="9098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37529" y="321621"/>
            <a:ext cx="1721294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QuickSight Dashboard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ACFF73-50C8-2A27-1809-A3DB86C30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05B4C43-AA72-4447-BD48-C0F7C9D33B8F}"/>
              </a:ext>
            </a:extLst>
          </p:cNvPr>
          <p:cNvSpPr/>
          <p:nvPr/>
        </p:nvSpPr>
        <p:spPr>
          <a:xfrm>
            <a:off x="1905190" y="4666332"/>
            <a:ext cx="1719135" cy="1697256"/>
          </a:xfrm>
          <a:custGeom>
            <a:avLst/>
            <a:gdLst/>
            <a:ahLst/>
            <a:cxnLst/>
            <a:rect l="l" t="t" r="r" b="b"/>
            <a:pathLst>
              <a:path w="1719135" h="1697256">
                <a:moveTo>
                  <a:pt x="0" y="0"/>
                </a:moveTo>
                <a:lnTo>
                  <a:pt x="1719135" y="0"/>
                </a:lnTo>
                <a:lnTo>
                  <a:pt x="1719135" y="1697255"/>
                </a:lnTo>
                <a:lnTo>
                  <a:pt x="0" y="16972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A3E82C0-10D9-4DB2-5DE6-06BD780FA7E9}"/>
              </a:ext>
            </a:extLst>
          </p:cNvPr>
          <p:cNvSpPr/>
          <p:nvPr/>
        </p:nvSpPr>
        <p:spPr>
          <a:xfrm>
            <a:off x="6337211" y="4724844"/>
            <a:ext cx="1580232" cy="1580232"/>
          </a:xfrm>
          <a:custGeom>
            <a:avLst/>
            <a:gdLst/>
            <a:ahLst/>
            <a:cxnLst/>
            <a:rect l="l" t="t" r="r" b="b"/>
            <a:pathLst>
              <a:path w="1580232" h="1580232">
                <a:moveTo>
                  <a:pt x="0" y="0"/>
                </a:moveTo>
                <a:lnTo>
                  <a:pt x="1580232" y="0"/>
                </a:lnTo>
                <a:lnTo>
                  <a:pt x="1580232" y="1580231"/>
                </a:lnTo>
                <a:lnTo>
                  <a:pt x="0" y="15802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4A21EBA-CC11-8292-951C-B76CC007DD49}"/>
              </a:ext>
            </a:extLst>
          </p:cNvPr>
          <p:cNvSpPr/>
          <p:nvPr/>
        </p:nvSpPr>
        <p:spPr>
          <a:xfrm>
            <a:off x="10632068" y="4724844"/>
            <a:ext cx="1408946" cy="1543666"/>
          </a:xfrm>
          <a:custGeom>
            <a:avLst/>
            <a:gdLst/>
            <a:ahLst/>
            <a:cxnLst/>
            <a:rect l="l" t="t" r="r" b="b"/>
            <a:pathLst>
              <a:path w="1408946" h="1543666">
                <a:moveTo>
                  <a:pt x="0" y="0"/>
                </a:moveTo>
                <a:lnTo>
                  <a:pt x="1408946" y="0"/>
                </a:lnTo>
                <a:lnTo>
                  <a:pt x="1408946" y="1543665"/>
                </a:lnTo>
                <a:lnTo>
                  <a:pt x="0" y="1543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D016AE4-D887-2C44-36C6-2DF4EFB723FA}"/>
              </a:ext>
            </a:extLst>
          </p:cNvPr>
          <p:cNvSpPr/>
          <p:nvPr/>
        </p:nvSpPr>
        <p:spPr>
          <a:xfrm>
            <a:off x="14452339" y="4858589"/>
            <a:ext cx="1597363" cy="1312742"/>
          </a:xfrm>
          <a:custGeom>
            <a:avLst/>
            <a:gdLst/>
            <a:ahLst/>
            <a:cxnLst/>
            <a:rect l="l" t="t" r="r" b="b"/>
            <a:pathLst>
              <a:path w="1597363" h="1312742">
                <a:moveTo>
                  <a:pt x="0" y="0"/>
                </a:moveTo>
                <a:lnTo>
                  <a:pt x="1597362" y="0"/>
                </a:lnTo>
                <a:lnTo>
                  <a:pt x="1597362" y="1312741"/>
                </a:lnTo>
                <a:lnTo>
                  <a:pt x="0" y="13127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6E50F5C-5A70-970E-CE31-CFBEF94BAE06}"/>
              </a:ext>
            </a:extLst>
          </p:cNvPr>
          <p:cNvSpPr txBox="1"/>
          <p:nvPr/>
        </p:nvSpPr>
        <p:spPr>
          <a:xfrm>
            <a:off x="5029200" y="628650"/>
            <a:ext cx="7620000" cy="781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BUSINESS USE-CASE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F6319DB-295D-9338-CDEB-0F29B7A2BEEB}"/>
              </a:ext>
            </a:extLst>
          </p:cNvPr>
          <p:cNvSpPr txBox="1"/>
          <p:nvPr/>
        </p:nvSpPr>
        <p:spPr>
          <a:xfrm>
            <a:off x="1561743" y="1898152"/>
            <a:ext cx="15697557" cy="324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6"/>
              </a:lnSpc>
            </a:pPr>
            <a:r>
              <a:rPr lang="en-US" sz="3069" dirty="0">
                <a:solidFill>
                  <a:srgbClr val="1ED760"/>
                </a:solidFill>
                <a:latin typeface="Canva Sans"/>
                <a:ea typeface="Canva Sans"/>
                <a:cs typeface="Canva Sans"/>
                <a:sym typeface="Canva Sans"/>
              </a:rPr>
              <a:t>An automated AWS-native ETL + modeling stack that cleans Spotify JSON dumps, catalogs them in Athena, trains a </a:t>
            </a:r>
            <a:r>
              <a:rPr lang="en-US" sz="3069" dirty="0" err="1">
                <a:solidFill>
                  <a:srgbClr val="1ED760"/>
                </a:solidFill>
                <a:latin typeface="Canva Sans"/>
                <a:ea typeface="Canva Sans"/>
                <a:cs typeface="Canva Sans"/>
                <a:sym typeface="Canva Sans"/>
              </a:rPr>
              <a:t>PyTorch</a:t>
            </a:r>
            <a:r>
              <a:rPr lang="en-US" sz="3069" dirty="0">
                <a:solidFill>
                  <a:srgbClr val="1ED760"/>
                </a:solidFill>
                <a:latin typeface="Canva Sans"/>
                <a:ea typeface="Canva Sans"/>
                <a:cs typeface="Canva Sans"/>
                <a:sym typeface="Canva Sans"/>
              </a:rPr>
              <a:t> next-song classifier in </a:t>
            </a:r>
            <a:r>
              <a:rPr lang="en-US" sz="3069" dirty="0" err="1">
                <a:solidFill>
                  <a:srgbClr val="1ED760"/>
                </a:solidFill>
                <a:latin typeface="Canva Sans"/>
                <a:ea typeface="Canva Sans"/>
                <a:cs typeface="Canva Sans"/>
                <a:sym typeface="Canva Sans"/>
              </a:rPr>
              <a:t>SageMaker</a:t>
            </a:r>
            <a:r>
              <a:rPr lang="en-US" sz="3069" dirty="0">
                <a:solidFill>
                  <a:srgbClr val="1ED760"/>
                </a:solidFill>
                <a:latin typeface="Canva Sans"/>
                <a:ea typeface="Canva Sans"/>
                <a:cs typeface="Canva Sans"/>
                <a:sym typeface="Canva Sans"/>
              </a:rPr>
              <a:t>, and visualizes key insights in </a:t>
            </a:r>
            <a:r>
              <a:rPr lang="en-US" sz="3069" dirty="0" err="1">
                <a:solidFill>
                  <a:srgbClr val="1ED760"/>
                </a:solidFill>
                <a:latin typeface="Canva Sans"/>
                <a:ea typeface="Canva Sans"/>
                <a:cs typeface="Canva Sans"/>
                <a:sym typeface="Canva Sans"/>
              </a:rPr>
              <a:t>QuickSight</a:t>
            </a:r>
            <a:r>
              <a:rPr lang="en-US" sz="3069" dirty="0">
                <a:solidFill>
                  <a:srgbClr val="1ED76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4296"/>
              </a:lnSpc>
            </a:pPr>
            <a:endParaRPr lang="en-US" sz="3069" dirty="0">
              <a:solidFill>
                <a:srgbClr val="1ED76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96"/>
              </a:lnSpc>
            </a:pPr>
            <a:endParaRPr lang="en-US" sz="3069" dirty="0">
              <a:solidFill>
                <a:srgbClr val="1ED76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96"/>
              </a:lnSpc>
            </a:pPr>
            <a:endParaRPr lang="en-US" sz="3069" dirty="0">
              <a:solidFill>
                <a:srgbClr val="1ED76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C98CDF5-3A48-A727-ECC4-5A05FAEE662A}"/>
              </a:ext>
            </a:extLst>
          </p:cNvPr>
          <p:cNvSpPr txBox="1"/>
          <p:nvPr/>
        </p:nvSpPr>
        <p:spPr>
          <a:xfrm>
            <a:off x="13723130" y="7540279"/>
            <a:ext cx="381898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b="1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Data: Historical playlist JSON dumps → track URIs + metadata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4586618-74C3-A2CE-5134-78DC06AA2032}"/>
              </a:ext>
            </a:extLst>
          </p:cNvPr>
          <p:cNvSpPr txBox="1"/>
          <p:nvPr/>
        </p:nvSpPr>
        <p:spPr>
          <a:xfrm>
            <a:off x="1028700" y="7587904"/>
            <a:ext cx="3725110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b="1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Goal: Auto-extend user playlists with the “next” track they’ll love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2B67475-200D-5F85-075B-9BAF8A17E950}"/>
              </a:ext>
            </a:extLst>
          </p:cNvPr>
          <p:cNvSpPr txBox="1"/>
          <p:nvPr/>
        </p:nvSpPr>
        <p:spPr>
          <a:xfrm>
            <a:off x="5308124" y="7587904"/>
            <a:ext cx="3638406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b="1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KPI: Increase session duration &amp; track completion rate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B8A078E-5DE3-93B8-A704-A7A1B2E42D97}"/>
              </a:ext>
            </a:extLst>
          </p:cNvPr>
          <p:cNvSpPr txBox="1"/>
          <p:nvPr/>
        </p:nvSpPr>
        <p:spPr>
          <a:xfrm>
            <a:off x="9178551" y="7587904"/>
            <a:ext cx="4315978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b="1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DeepLearning: Next Song Prediction based on previous songs</a:t>
            </a:r>
          </a:p>
        </p:txBody>
      </p:sp>
    </p:spTree>
    <p:extLst>
      <p:ext uri="{BB962C8B-B14F-4D97-AF65-F5344CB8AC3E}">
        <p14:creationId xmlns:p14="http://schemas.microsoft.com/office/powerpoint/2010/main" val="331875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55550" y="1788830"/>
            <a:ext cx="15176900" cy="746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286" lvl="1" indent="-298643" algn="l">
              <a:lnSpc>
                <a:spcPts val="4205"/>
              </a:lnSpc>
              <a:buFont typeface="Arial"/>
              <a:buChar char="•"/>
            </a:pPr>
            <a:r>
              <a:rPr lang="en-US" sz="2766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Artist Skew: Top 5 artists (e.g., Ed Sheeran) account for the bulk of track appearances; most artists appear &lt;2K times.</a:t>
            </a:r>
          </a:p>
          <a:p>
            <a:pPr algn="l">
              <a:lnSpc>
                <a:spcPts val="4205"/>
              </a:lnSpc>
            </a:pPr>
            <a:endParaRPr lang="en-US" sz="2766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597286" lvl="1" indent="-298643" algn="l">
              <a:lnSpc>
                <a:spcPts val="4205"/>
              </a:lnSpc>
              <a:buFont typeface="Arial"/>
              <a:buChar char="•"/>
            </a:pPr>
            <a:r>
              <a:rPr lang="en-US" sz="2766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Playlist Length ≠ Track Length: Average song duration clusters ~3–5 min across playlists; outliers exist (instrumental/live sessions)</a:t>
            </a:r>
          </a:p>
          <a:p>
            <a:pPr algn="l">
              <a:lnSpc>
                <a:spcPts val="4205"/>
              </a:lnSpc>
            </a:pPr>
            <a:endParaRPr lang="en-US" sz="2766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597286" lvl="1" indent="-298643" algn="l">
              <a:lnSpc>
                <a:spcPts val="4205"/>
              </a:lnSpc>
              <a:buFont typeface="Arial"/>
              <a:buChar char="•"/>
            </a:pPr>
            <a:r>
              <a:rPr lang="en-US" sz="2766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Emergent Stars: Word cloud of top-100 artists surfaces both mega-stars and rising acts (e.g., Kygo, Panic! At The Disco).</a:t>
            </a:r>
          </a:p>
          <a:p>
            <a:pPr algn="l">
              <a:lnSpc>
                <a:spcPts val="4205"/>
              </a:lnSpc>
            </a:pPr>
            <a:endParaRPr lang="en-US" sz="2766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597286" lvl="1" indent="-298643" algn="l">
              <a:lnSpc>
                <a:spcPts val="4205"/>
              </a:lnSpc>
              <a:buFont typeface="Arial"/>
              <a:buChar char="•"/>
            </a:pPr>
            <a:r>
              <a:rPr lang="en-US" sz="2766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Mood Dynamics: Line-chart shows energy peaks mid-playlist and tapers off; next-song predictor selected a calm instrumental fitting that down-slope.</a:t>
            </a:r>
          </a:p>
          <a:p>
            <a:pPr algn="l">
              <a:lnSpc>
                <a:spcPts val="4205"/>
              </a:lnSpc>
            </a:pPr>
            <a:endParaRPr lang="en-US" sz="2766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597286" lvl="1" indent="-298643" algn="l">
              <a:lnSpc>
                <a:spcPts val="4205"/>
              </a:lnSpc>
              <a:buFont typeface="Arial"/>
              <a:buChar char="•"/>
            </a:pPr>
            <a:r>
              <a:rPr lang="en-US" sz="2766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 Validation: PyTorch sequence model captures both co-occurrence and temporal mood trends in “what comes next.”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1683" y="389747"/>
            <a:ext cx="1721294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Key Business Insights from Analysis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A75275-0B97-1BFC-779B-48A90F554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0D697E3-AA54-82C6-2534-E47FDFE73AD5}"/>
              </a:ext>
            </a:extLst>
          </p:cNvPr>
          <p:cNvSpPr txBox="1"/>
          <p:nvPr/>
        </p:nvSpPr>
        <p:spPr>
          <a:xfrm>
            <a:off x="2209800" y="4457700"/>
            <a:ext cx="13563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CONCLUSION &amp; NEXT STEPS</a:t>
            </a:r>
          </a:p>
        </p:txBody>
      </p:sp>
    </p:spTree>
    <p:extLst>
      <p:ext uri="{BB962C8B-B14F-4D97-AF65-F5344CB8AC3E}">
        <p14:creationId xmlns:p14="http://schemas.microsoft.com/office/powerpoint/2010/main" val="2211809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31A32">
                <a:alpha val="100000"/>
              </a:srgbClr>
            </a:gs>
            <a:gs pos="73000">
              <a:srgbClr val="121212">
                <a:alpha val="100000"/>
              </a:srgbClr>
            </a:gs>
            <a:gs pos="100000">
              <a:srgbClr val="12121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513006" cy="10287000"/>
            <a:chOff x="0" y="0"/>
            <a:chExt cx="6017341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17387" cy="13716000"/>
            </a:xfrm>
            <a:custGeom>
              <a:avLst/>
              <a:gdLst/>
              <a:ahLst/>
              <a:cxnLst/>
              <a:rect l="l" t="t" r="r" b="b"/>
              <a:pathLst>
                <a:path w="6017387" h="13716000">
                  <a:moveTo>
                    <a:pt x="0" y="0"/>
                  </a:moveTo>
                  <a:lnTo>
                    <a:pt x="6017387" y="0"/>
                  </a:lnTo>
                  <a:lnTo>
                    <a:pt x="6017387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600116" y="332510"/>
            <a:ext cx="542116" cy="105640"/>
          </a:xfrm>
          <a:custGeom>
            <a:avLst/>
            <a:gdLst/>
            <a:ahLst/>
            <a:cxnLst/>
            <a:rect l="l" t="t" r="r" b="b"/>
            <a:pathLst>
              <a:path w="542116" h="105640">
                <a:moveTo>
                  <a:pt x="0" y="0"/>
                </a:moveTo>
                <a:lnTo>
                  <a:pt x="542116" y="0"/>
                </a:lnTo>
                <a:lnTo>
                  <a:pt x="542116" y="105640"/>
                </a:lnTo>
                <a:lnTo>
                  <a:pt x="0" y="105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886362" y="438096"/>
            <a:ext cx="446902" cy="446902"/>
            <a:chOff x="0" y="0"/>
            <a:chExt cx="595869" cy="5958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5884" cy="595884"/>
            </a:xfrm>
            <a:custGeom>
              <a:avLst/>
              <a:gdLst/>
              <a:ahLst/>
              <a:cxnLst/>
              <a:rect l="l" t="t" r="r" b="b"/>
              <a:pathLst>
                <a:path w="595884" h="595884">
                  <a:moveTo>
                    <a:pt x="0" y="297942"/>
                  </a:moveTo>
                  <a:cubicBezTo>
                    <a:pt x="0" y="133350"/>
                    <a:pt x="133350" y="0"/>
                    <a:pt x="297942" y="0"/>
                  </a:cubicBezTo>
                  <a:cubicBezTo>
                    <a:pt x="462534" y="0"/>
                    <a:pt x="595884" y="133350"/>
                    <a:pt x="595884" y="297942"/>
                  </a:cubicBezTo>
                  <a:cubicBezTo>
                    <a:pt x="595884" y="462534"/>
                    <a:pt x="462534" y="595884"/>
                    <a:pt x="297942" y="595884"/>
                  </a:cubicBezTo>
                  <a:cubicBezTo>
                    <a:pt x="133350" y="595884"/>
                    <a:pt x="0" y="462534"/>
                    <a:pt x="0" y="297942"/>
                  </a:cubicBezTo>
                  <a:close/>
                </a:path>
              </a:pathLst>
            </a:custGeom>
            <a:solidFill>
              <a:srgbClr val="0A070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031155" y="551268"/>
            <a:ext cx="127156" cy="221123"/>
            <a:chOff x="0" y="0"/>
            <a:chExt cx="169541" cy="294830"/>
          </a:xfrm>
        </p:grpSpPr>
        <p:sp>
          <p:nvSpPr>
            <p:cNvPr id="8" name="Freeform 8" descr="Caret Left with solid fill"/>
            <p:cNvSpPr/>
            <p:nvPr/>
          </p:nvSpPr>
          <p:spPr>
            <a:xfrm>
              <a:off x="0" y="0"/>
              <a:ext cx="169545" cy="294767"/>
            </a:xfrm>
            <a:custGeom>
              <a:avLst/>
              <a:gdLst/>
              <a:ahLst/>
              <a:cxnLst/>
              <a:rect l="l" t="t" r="r" b="b"/>
              <a:pathLst>
                <a:path w="169545" h="294767">
                  <a:moveTo>
                    <a:pt x="147447" y="294767"/>
                  </a:moveTo>
                  <a:lnTo>
                    <a:pt x="0" y="147447"/>
                  </a:lnTo>
                  <a:lnTo>
                    <a:pt x="147447" y="0"/>
                  </a:lnTo>
                  <a:lnTo>
                    <a:pt x="169545" y="22098"/>
                  </a:lnTo>
                  <a:lnTo>
                    <a:pt x="44323" y="147320"/>
                  </a:lnTo>
                  <a:lnTo>
                    <a:pt x="169545" y="272669"/>
                  </a:lnTo>
                  <a:lnTo>
                    <a:pt x="147447" y="2947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69541" cy="342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k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5498914" y="438150"/>
            <a:ext cx="446920" cy="446920"/>
          </a:xfrm>
          <a:custGeom>
            <a:avLst/>
            <a:gdLst/>
            <a:ahLst/>
            <a:cxnLst/>
            <a:rect l="l" t="t" r="r" b="b"/>
            <a:pathLst>
              <a:path w="446920" h="446920">
                <a:moveTo>
                  <a:pt x="0" y="0"/>
                </a:moveTo>
                <a:lnTo>
                  <a:pt x="446920" y="0"/>
                </a:lnTo>
                <a:lnTo>
                  <a:pt x="446920" y="446920"/>
                </a:lnTo>
                <a:lnTo>
                  <a:pt x="0" y="446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3649554" y="434038"/>
            <a:ext cx="1530914" cy="461207"/>
            <a:chOff x="0" y="0"/>
            <a:chExt cx="2041218" cy="6149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47494" cy="621284"/>
            </a:xfrm>
            <a:custGeom>
              <a:avLst/>
              <a:gdLst/>
              <a:ahLst/>
              <a:cxnLst/>
              <a:rect l="l" t="t" r="r" b="b"/>
              <a:pathLst>
                <a:path w="2047494" h="621284">
                  <a:moveTo>
                    <a:pt x="0" y="310642"/>
                  </a:moveTo>
                  <a:cubicBezTo>
                    <a:pt x="0" y="138811"/>
                    <a:pt x="142367" y="0"/>
                    <a:pt x="317246" y="0"/>
                  </a:cubicBezTo>
                  <a:lnTo>
                    <a:pt x="1730248" y="0"/>
                  </a:lnTo>
                  <a:lnTo>
                    <a:pt x="1730248" y="12700"/>
                  </a:lnTo>
                  <a:lnTo>
                    <a:pt x="1730248" y="0"/>
                  </a:lnTo>
                  <a:lnTo>
                    <a:pt x="1730248" y="12700"/>
                  </a:lnTo>
                  <a:lnTo>
                    <a:pt x="1730248" y="0"/>
                  </a:lnTo>
                  <a:cubicBezTo>
                    <a:pt x="1905254" y="0"/>
                    <a:pt x="2047494" y="138811"/>
                    <a:pt x="2047494" y="310642"/>
                  </a:cubicBezTo>
                  <a:cubicBezTo>
                    <a:pt x="2047494" y="316484"/>
                    <a:pt x="2043557" y="321564"/>
                    <a:pt x="2037842" y="322961"/>
                  </a:cubicBezTo>
                  <a:lnTo>
                    <a:pt x="2034794" y="310642"/>
                  </a:lnTo>
                  <a:lnTo>
                    <a:pt x="2047494" y="310642"/>
                  </a:lnTo>
                  <a:cubicBezTo>
                    <a:pt x="2047494" y="482473"/>
                    <a:pt x="1905127" y="621284"/>
                    <a:pt x="1730248" y="621284"/>
                  </a:cubicBezTo>
                  <a:lnTo>
                    <a:pt x="1730248" y="608584"/>
                  </a:lnTo>
                  <a:lnTo>
                    <a:pt x="1730248" y="621284"/>
                  </a:lnTo>
                  <a:lnTo>
                    <a:pt x="317246" y="621284"/>
                  </a:lnTo>
                  <a:lnTo>
                    <a:pt x="317246" y="608584"/>
                  </a:lnTo>
                  <a:lnTo>
                    <a:pt x="317246" y="621284"/>
                  </a:lnTo>
                  <a:cubicBezTo>
                    <a:pt x="142367" y="621284"/>
                    <a:pt x="0" y="482473"/>
                    <a:pt x="0" y="310642"/>
                  </a:cubicBezTo>
                  <a:lnTo>
                    <a:pt x="12700" y="310642"/>
                  </a:lnTo>
                  <a:lnTo>
                    <a:pt x="0" y="310642"/>
                  </a:lnTo>
                  <a:moveTo>
                    <a:pt x="25400" y="310642"/>
                  </a:moveTo>
                  <a:lnTo>
                    <a:pt x="12700" y="310642"/>
                  </a:lnTo>
                  <a:lnTo>
                    <a:pt x="25400" y="310642"/>
                  </a:lnTo>
                  <a:cubicBezTo>
                    <a:pt x="25400" y="467868"/>
                    <a:pt x="155829" y="595884"/>
                    <a:pt x="317246" y="595884"/>
                  </a:cubicBezTo>
                  <a:lnTo>
                    <a:pt x="1730248" y="595884"/>
                  </a:lnTo>
                  <a:cubicBezTo>
                    <a:pt x="1891665" y="595884"/>
                    <a:pt x="2022094" y="467868"/>
                    <a:pt x="2022094" y="310642"/>
                  </a:cubicBezTo>
                  <a:cubicBezTo>
                    <a:pt x="2022094" y="304800"/>
                    <a:pt x="2026031" y="299720"/>
                    <a:pt x="2031746" y="298323"/>
                  </a:cubicBezTo>
                  <a:lnTo>
                    <a:pt x="2034794" y="310642"/>
                  </a:lnTo>
                  <a:lnTo>
                    <a:pt x="2022094" y="310642"/>
                  </a:lnTo>
                  <a:cubicBezTo>
                    <a:pt x="2022221" y="153416"/>
                    <a:pt x="1891792" y="25400"/>
                    <a:pt x="1730248" y="25400"/>
                  </a:cubicBezTo>
                  <a:lnTo>
                    <a:pt x="317246" y="25400"/>
                  </a:lnTo>
                  <a:lnTo>
                    <a:pt x="317246" y="12700"/>
                  </a:lnTo>
                  <a:lnTo>
                    <a:pt x="317246" y="25400"/>
                  </a:lnTo>
                  <a:cubicBezTo>
                    <a:pt x="155829" y="25400"/>
                    <a:pt x="25400" y="153416"/>
                    <a:pt x="25400" y="31064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769162" y="453860"/>
            <a:ext cx="1291500" cy="415350"/>
            <a:chOff x="0" y="0"/>
            <a:chExt cx="1722000" cy="5537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22000" cy="553799"/>
            </a:xfrm>
            <a:custGeom>
              <a:avLst/>
              <a:gdLst/>
              <a:ahLst/>
              <a:cxnLst/>
              <a:rect l="l" t="t" r="r" b="b"/>
              <a:pathLst>
                <a:path w="1722000" h="553799">
                  <a:moveTo>
                    <a:pt x="0" y="0"/>
                  </a:moveTo>
                  <a:lnTo>
                    <a:pt x="1722000" y="0"/>
                  </a:lnTo>
                  <a:lnTo>
                    <a:pt x="1722000" y="553799"/>
                  </a:lnTo>
                  <a:lnTo>
                    <a:pt x="0" y="5537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22000" cy="5728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642660" y="441182"/>
            <a:ext cx="2045264" cy="446920"/>
            <a:chOff x="0" y="0"/>
            <a:chExt cx="2727019" cy="5958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27071" cy="595884"/>
            </a:xfrm>
            <a:custGeom>
              <a:avLst/>
              <a:gdLst/>
              <a:ahLst/>
              <a:cxnLst/>
              <a:rect l="l" t="t" r="r" b="b"/>
              <a:pathLst>
                <a:path w="2727071" h="595884">
                  <a:moveTo>
                    <a:pt x="0" y="297942"/>
                  </a:moveTo>
                  <a:cubicBezTo>
                    <a:pt x="0" y="133350"/>
                    <a:pt x="133350" y="0"/>
                    <a:pt x="297942" y="0"/>
                  </a:cubicBezTo>
                  <a:lnTo>
                    <a:pt x="2429129" y="0"/>
                  </a:lnTo>
                  <a:cubicBezTo>
                    <a:pt x="2593721" y="0"/>
                    <a:pt x="2727071" y="133350"/>
                    <a:pt x="2727071" y="297942"/>
                  </a:cubicBezTo>
                  <a:cubicBezTo>
                    <a:pt x="2727071" y="462534"/>
                    <a:pt x="2593721" y="595884"/>
                    <a:pt x="2429129" y="595884"/>
                  </a:cubicBezTo>
                  <a:lnTo>
                    <a:pt x="297942" y="595884"/>
                  </a:lnTo>
                  <a:cubicBezTo>
                    <a:pt x="133350" y="595884"/>
                    <a:pt x="0" y="462534"/>
                    <a:pt x="0" y="297942"/>
                  </a:cubicBezTo>
                  <a:close/>
                </a:path>
              </a:pathLst>
            </a:custGeom>
            <a:solidFill>
              <a:srgbClr val="0A080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162200" y="495300"/>
            <a:ext cx="1363800" cy="440893"/>
            <a:chOff x="0" y="0"/>
            <a:chExt cx="1818400" cy="58785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18400" cy="587858"/>
            </a:xfrm>
            <a:custGeom>
              <a:avLst/>
              <a:gdLst/>
              <a:ahLst/>
              <a:cxnLst/>
              <a:rect l="l" t="t" r="r" b="b"/>
              <a:pathLst>
                <a:path w="1818400" h="587858">
                  <a:moveTo>
                    <a:pt x="0" y="0"/>
                  </a:moveTo>
                  <a:lnTo>
                    <a:pt x="1818400" y="0"/>
                  </a:lnTo>
                  <a:lnTo>
                    <a:pt x="1818400" y="587858"/>
                  </a:lnTo>
                  <a:lnTo>
                    <a:pt x="0" y="5878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818400" cy="6069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60"/>
                </a:lnSpc>
              </a:pPr>
              <a:r>
                <a:rPr lang="en-US" sz="1800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BADM 358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698892" y="483012"/>
            <a:ext cx="357190" cy="357190"/>
            <a:chOff x="0" y="0"/>
            <a:chExt cx="476253" cy="47625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0" y="238125"/>
                  </a:moveTo>
                  <a:cubicBezTo>
                    <a:pt x="0" y="106553"/>
                    <a:pt x="106553" y="0"/>
                    <a:pt x="238125" y="0"/>
                  </a:cubicBezTo>
                  <a:cubicBezTo>
                    <a:pt x="369697" y="0"/>
                    <a:pt x="476250" y="106553"/>
                    <a:pt x="476250" y="238125"/>
                  </a:cubicBezTo>
                  <a:cubicBezTo>
                    <a:pt x="476250" y="369697"/>
                    <a:pt x="369697" y="476250"/>
                    <a:pt x="238125" y="476250"/>
                  </a:cubicBezTo>
                  <a:cubicBezTo>
                    <a:pt x="106553" y="476250"/>
                    <a:pt x="0" y="369697"/>
                    <a:pt x="0" y="238125"/>
                  </a:cubicBezTo>
                  <a:close/>
                </a:path>
              </a:pathLst>
            </a:custGeom>
            <a:solidFill>
              <a:srgbClr val="55555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5790438" y="565572"/>
            <a:ext cx="174096" cy="192070"/>
          </a:xfrm>
          <a:custGeom>
            <a:avLst/>
            <a:gdLst/>
            <a:ahLst/>
            <a:cxnLst/>
            <a:rect l="l" t="t" r="r" b="b"/>
            <a:pathLst>
              <a:path w="174096" h="192070">
                <a:moveTo>
                  <a:pt x="0" y="0"/>
                </a:moveTo>
                <a:lnTo>
                  <a:pt x="174096" y="0"/>
                </a:lnTo>
                <a:lnTo>
                  <a:pt x="174096" y="192070"/>
                </a:lnTo>
                <a:lnTo>
                  <a:pt x="0" y="1920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 rot="3600000">
            <a:off x="17374762" y="582378"/>
            <a:ext cx="129814" cy="111908"/>
            <a:chOff x="0" y="0"/>
            <a:chExt cx="173085" cy="14921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2974" cy="149225"/>
            </a:xfrm>
            <a:custGeom>
              <a:avLst/>
              <a:gdLst/>
              <a:ahLst/>
              <a:cxnLst/>
              <a:rect l="l" t="t" r="r" b="b"/>
              <a:pathLst>
                <a:path w="172974" h="149225">
                  <a:moveTo>
                    <a:pt x="0" y="149225"/>
                  </a:moveTo>
                  <a:lnTo>
                    <a:pt x="86487" y="0"/>
                  </a:lnTo>
                  <a:lnTo>
                    <a:pt x="172974" y="149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03984" y="1268656"/>
            <a:ext cx="1378262" cy="415498"/>
            <a:chOff x="0" y="0"/>
            <a:chExt cx="1837683" cy="55399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37683" cy="553997"/>
            </a:xfrm>
            <a:custGeom>
              <a:avLst/>
              <a:gdLst/>
              <a:ahLst/>
              <a:cxnLst/>
              <a:rect l="l" t="t" r="r" b="b"/>
              <a:pathLst>
                <a:path w="1837683" h="553997">
                  <a:moveTo>
                    <a:pt x="0" y="0"/>
                  </a:moveTo>
                  <a:lnTo>
                    <a:pt x="1837683" y="0"/>
                  </a:lnTo>
                  <a:lnTo>
                    <a:pt x="1837683" y="553997"/>
                  </a:lnTo>
                  <a:lnTo>
                    <a:pt x="0" y="553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1837683" cy="5730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60"/>
                </a:lnSpc>
              </a:pPr>
              <a:r>
                <a:rPr lang="en-US" sz="1800" b="1">
                  <a:solidFill>
                    <a:srgbClr val="B4B5B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Welcome</a:t>
              </a:r>
            </a:p>
          </p:txBody>
        </p:sp>
      </p:grpSp>
      <p:sp>
        <p:nvSpPr>
          <p:cNvPr id="29" name="Freeform 29">
            <a:hlinkClick r:id="rId9" action="ppaction://hlinksldjump"/>
          </p:cNvPr>
          <p:cNvSpPr/>
          <p:nvPr/>
        </p:nvSpPr>
        <p:spPr>
          <a:xfrm>
            <a:off x="600118" y="1256878"/>
            <a:ext cx="308106" cy="306166"/>
          </a:xfrm>
          <a:custGeom>
            <a:avLst/>
            <a:gdLst/>
            <a:ahLst/>
            <a:cxnLst/>
            <a:rect l="l" t="t" r="r" b="b"/>
            <a:pathLst>
              <a:path w="308106" h="306166">
                <a:moveTo>
                  <a:pt x="0" y="0"/>
                </a:moveTo>
                <a:lnTo>
                  <a:pt x="308106" y="0"/>
                </a:lnTo>
                <a:lnTo>
                  <a:pt x="308106" y="306166"/>
                </a:lnTo>
                <a:lnTo>
                  <a:pt x="0" y="3061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303984" y="1954056"/>
            <a:ext cx="1318150" cy="415498"/>
            <a:chOff x="0" y="0"/>
            <a:chExt cx="1757533" cy="55399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757533" cy="553997"/>
            </a:xfrm>
            <a:custGeom>
              <a:avLst/>
              <a:gdLst/>
              <a:ahLst/>
              <a:cxnLst/>
              <a:rect l="l" t="t" r="r" b="b"/>
              <a:pathLst>
                <a:path w="1757533" h="553997">
                  <a:moveTo>
                    <a:pt x="0" y="0"/>
                  </a:moveTo>
                  <a:lnTo>
                    <a:pt x="1757533" y="0"/>
                  </a:lnTo>
                  <a:lnTo>
                    <a:pt x="1757533" y="553997"/>
                  </a:lnTo>
                  <a:lnTo>
                    <a:pt x="0" y="553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1757533" cy="5730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60"/>
                </a:lnSpc>
              </a:pPr>
              <a:r>
                <a:rPr lang="en-US" sz="1800" b="1">
                  <a:solidFill>
                    <a:srgbClr val="B4B5B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About Us</a:t>
              </a:r>
            </a:p>
          </p:txBody>
        </p:sp>
      </p:grpSp>
      <p:sp>
        <p:nvSpPr>
          <p:cNvPr id="33" name="Freeform 33"/>
          <p:cNvSpPr/>
          <p:nvPr/>
        </p:nvSpPr>
        <p:spPr>
          <a:xfrm>
            <a:off x="608218" y="1942282"/>
            <a:ext cx="295680" cy="306166"/>
          </a:xfrm>
          <a:custGeom>
            <a:avLst/>
            <a:gdLst/>
            <a:ahLst/>
            <a:cxnLst/>
            <a:rect l="l" t="t" r="r" b="b"/>
            <a:pathLst>
              <a:path w="295680" h="306166">
                <a:moveTo>
                  <a:pt x="0" y="0"/>
                </a:moveTo>
                <a:lnTo>
                  <a:pt x="295680" y="0"/>
                </a:lnTo>
                <a:lnTo>
                  <a:pt x="295680" y="306166"/>
                </a:lnTo>
                <a:lnTo>
                  <a:pt x="0" y="3061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>
            <a:off x="1303984" y="2627684"/>
            <a:ext cx="1606690" cy="415498"/>
            <a:chOff x="0" y="0"/>
            <a:chExt cx="2142253" cy="55399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142253" cy="553997"/>
            </a:xfrm>
            <a:custGeom>
              <a:avLst/>
              <a:gdLst/>
              <a:ahLst/>
              <a:cxnLst/>
              <a:rect l="l" t="t" r="r" b="b"/>
              <a:pathLst>
                <a:path w="2142253" h="553997">
                  <a:moveTo>
                    <a:pt x="0" y="0"/>
                  </a:moveTo>
                  <a:lnTo>
                    <a:pt x="2142253" y="0"/>
                  </a:lnTo>
                  <a:lnTo>
                    <a:pt x="2142253" y="553997"/>
                  </a:lnTo>
                  <a:lnTo>
                    <a:pt x="0" y="553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2142253" cy="5730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60"/>
                </a:lnSpc>
              </a:pPr>
              <a:r>
                <a:rPr lang="en-US" sz="1800" b="1">
                  <a:solidFill>
                    <a:srgbClr val="B4B5B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Our  Teams</a:t>
              </a:r>
            </a:p>
          </p:txBody>
        </p:sp>
      </p:grpSp>
      <p:sp>
        <p:nvSpPr>
          <p:cNvPr id="37" name="Freeform 37"/>
          <p:cNvSpPr/>
          <p:nvPr/>
        </p:nvSpPr>
        <p:spPr>
          <a:xfrm>
            <a:off x="646984" y="2646776"/>
            <a:ext cx="265942" cy="307174"/>
          </a:xfrm>
          <a:custGeom>
            <a:avLst/>
            <a:gdLst/>
            <a:ahLst/>
            <a:cxnLst/>
            <a:rect l="l" t="t" r="r" b="b"/>
            <a:pathLst>
              <a:path w="265942" h="307174">
                <a:moveTo>
                  <a:pt x="0" y="0"/>
                </a:moveTo>
                <a:lnTo>
                  <a:pt x="265942" y="0"/>
                </a:lnTo>
                <a:lnTo>
                  <a:pt x="265942" y="307174"/>
                </a:lnTo>
                <a:lnTo>
                  <a:pt x="0" y="3071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>
            <a:off x="1303984" y="3301312"/>
            <a:ext cx="1197926" cy="415498"/>
            <a:chOff x="0" y="0"/>
            <a:chExt cx="1597235" cy="55399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597235" cy="553997"/>
            </a:xfrm>
            <a:custGeom>
              <a:avLst/>
              <a:gdLst/>
              <a:ahLst/>
              <a:cxnLst/>
              <a:rect l="l" t="t" r="r" b="b"/>
              <a:pathLst>
                <a:path w="1597235" h="553997">
                  <a:moveTo>
                    <a:pt x="0" y="0"/>
                  </a:moveTo>
                  <a:lnTo>
                    <a:pt x="1597235" y="0"/>
                  </a:lnTo>
                  <a:lnTo>
                    <a:pt x="1597235" y="553997"/>
                  </a:lnTo>
                  <a:lnTo>
                    <a:pt x="0" y="553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19050"/>
              <a:ext cx="1597235" cy="5730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60"/>
                </a:lnSpc>
              </a:pPr>
              <a:r>
                <a:rPr lang="en-US" sz="1800" b="1">
                  <a:solidFill>
                    <a:srgbClr val="B4B5B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Agenda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46982" y="3322160"/>
            <a:ext cx="305506" cy="305506"/>
            <a:chOff x="0" y="0"/>
            <a:chExt cx="407341" cy="40734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07289" cy="407289"/>
            </a:xfrm>
            <a:custGeom>
              <a:avLst/>
              <a:gdLst/>
              <a:ahLst/>
              <a:cxnLst/>
              <a:rect l="l" t="t" r="r" b="b"/>
              <a:pathLst>
                <a:path w="407289" h="407289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355981" y="0"/>
                  </a:lnTo>
                  <a:cubicBezTo>
                    <a:pt x="384302" y="0"/>
                    <a:pt x="407289" y="22987"/>
                    <a:pt x="407289" y="51308"/>
                  </a:cubicBezTo>
                  <a:lnTo>
                    <a:pt x="407289" y="355981"/>
                  </a:lnTo>
                  <a:cubicBezTo>
                    <a:pt x="407289" y="384302"/>
                    <a:pt x="384302" y="407289"/>
                    <a:pt x="355981" y="407289"/>
                  </a:cubicBezTo>
                  <a:lnTo>
                    <a:pt x="51308" y="407289"/>
                  </a:lnTo>
                  <a:cubicBezTo>
                    <a:pt x="22987" y="407289"/>
                    <a:pt x="0" y="384302"/>
                    <a:pt x="0" y="355981"/>
                  </a:cubicBezTo>
                  <a:close/>
                </a:path>
              </a:pathLst>
            </a:custGeom>
            <a:solidFill>
              <a:srgbClr val="C1C1C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" name="Freeform 43" descr="Add with solid fill"/>
          <p:cNvSpPr/>
          <p:nvPr/>
        </p:nvSpPr>
        <p:spPr>
          <a:xfrm>
            <a:off x="708394" y="3383572"/>
            <a:ext cx="182683" cy="182683"/>
          </a:xfrm>
          <a:custGeom>
            <a:avLst/>
            <a:gdLst/>
            <a:ahLst/>
            <a:cxnLst/>
            <a:rect l="l" t="t" r="r" b="b"/>
            <a:pathLst>
              <a:path w="182683" h="182683">
                <a:moveTo>
                  <a:pt x="0" y="0"/>
                </a:moveTo>
                <a:lnTo>
                  <a:pt x="182682" y="0"/>
                </a:lnTo>
                <a:lnTo>
                  <a:pt x="182682" y="182682"/>
                </a:lnTo>
                <a:lnTo>
                  <a:pt x="0" y="18268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4" name="Group 44"/>
          <p:cNvGrpSpPr/>
          <p:nvPr/>
        </p:nvGrpSpPr>
        <p:grpSpPr>
          <a:xfrm>
            <a:off x="646984" y="3990260"/>
            <a:ext cx="305504" cy="305504"/>
            <a:chOff x="0" y="0"/>
            <a:chExt cx="407339" cy="40733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07289" cy="407289"/>
            </a:xfrm>
            <a:custGeom>
              <a:avLst/>
              <a:gdLst/>
              <a:ahLst/>
              <a:cxnLst/>
              <a:rect l="l" t="t" r="r" b="b"/>
              <a:pathLst>
                <a:path w="407289" h="407289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355981" y="0"/>
                  </a:lnTo>
                  <a:cubicBezTo>
                    <a:pt x="384302" y="0"/>
                    <a:pt x="407289" y="22987"/>
                    <a:pt x="407289" y="51308"/>
                  </a:cubicBezTo>
                  <a:lnTo>
                    <a:pt x="407289" y="355981"/>
                  </a:lnTo>
                  <a:cubicBezTo>
                    <a:pt x="407289" y="384302"/>
                    <a:pt x="384302" y="407289"/>
                    <a:pt x="355981" y="407289"/>
                  </a:cubicBezTo>
                  <a:lnTo>
                    <a:pt x="51308" y="407289"/>
                  </a:lnTo>
                  <a:cubicBezTo>
                    <a:pt x="22987" y="407289"/>
                    <a:pt x="0" y="384302"/>
                    <a:pt x="0" y="355981"/>
                  </a:cubicBezTo>
                  <a:close/>
                </a:path>
              </a:pathLst>
            </a:custGeom>
            <a:gradFill rotWithShape="1">
              <a:gsLst>
                <a:gs pos="0">
                  <a:srgbClr val="4224B0">
                    <a:alpha val="100000"/>
                  </a:srgbClr>
                </a:gs>
                <a:gs pos="11000">
                  <a:srgbClr val="4224B0">
                    <a:alpha val="100000"/>
                  </a:srgbClr>
                </a:gs>
                <a:gs pos="100000">
                  <a:srgbClr val="7F93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23923" y="4071179"/>
            <a:ext cx="151625" cy="143665"/>
            <a:chOff x="0" y="0"/>
            <a:chExt cx="202166" cy="191553"/>
          </a:xfrm>
        </p:grpSpPr>
        <p:sp>
          <p:nvSpPr>
            <p:cNvPr id="47" name="Freeform 47" descr="Heart with solid fill"/>
            <p:cNvSpPr/>
            <p:nvPr/>
          </p:nvSpPr>
          <p:spPr>
            <a:xfrm>
              <a:off x="0" y="-34417"/>
              <a:ext cx="202184" cy="225933"/>
            </a:xfrm>
            <a:custGeom>
              <a:avLst/>
              <a:gdLst/>
              <a:ahLst/>
              <a:cxnLst/>
              <a:rect l="l" t="t" r="r" b="b"/>
              <a:pathLst>
                <a:path w="202184" h="225933">
                  <a:moveTo>
                    <a:pt x="101092" y="74295"/>
                  </a:moveTo>
                  <a:cubicBezTo>
                    <a:pt x="63627" y="0"/>
                    <a:pt x="0" y="44577"/>
                    <a:pt x="0" y="86233"/>
                  </a:cubicBezTo>
                  <a:cubicBezTo>
                    <a:pt x="0" y="148717"/>
                    <a:pt x="101092" y="225933"/>
                    <a:pt x="101092" y="225933"/>
                  </a:cubicBezTo>
                  <a:cubicBezTo>
                    <a:pt x="101092" y="225933"/>
                    <a:pt x="202184" y="148590"/>
                    <a:pt x="202184" y="86233"/>
                  </a:cubicBezTo>
                  <a:cubicBezTo>
                    <a:pt x="202184" y="44577"/>
                    <a:pt x="138557" y="0"/>
                    <a:pt x="101092" y="74295"/>
                  </a:cubicBezTo>
                  <a:close/>
                </a:path>
              </a:pathLst>
            </a:custGeom>
            <a:solidFill>
              <a:srgbClr val="B4B5B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303984" y="3974938"/>
            <a:ext cx="1722106" cy="415498"/>
            <a:chOff x="0" y="0"/>
            <a:chExt cx="2296141" cy="55399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296141" cy="553997"/>
            </a:xfrm>
            <a:custGeom>
              <a:avLst/>
              <a:gdLst/>
              <a:ahLst/>
              <a:cxnLst/>
              <a:rect l="l" t="t" r="r" b="b"/>
              <a:pathLst>
                <a:path w="2296141" h="553997">
                  <a:moveTo>
                    <a:pt x="0" y="0"/>
                  </a:moveTo>
                  <a:lnTo>
                    <a:pt x="2296141" y="0"/>
                  </a:lnTo>
                  <a:lnTo>
                    <a:pt x="2296141" y="553997"/>
                  </a:lnTo>
                  <a:lnTo>
                    <a:pt x="0" y="553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19050"/>
              <a:ext cx="2296141" cy="5730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60"/>
                </a:lnSpc>
              </a:pPr>
              <a:r>
                <a:rPr lang="en-US" sz="1800" b="1">
                  <a:solidFill>
                    <a:srgbClr val="B4B5B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Our Services</a:t>
              </a:r>
            </a:p>
          </p:txBody>
        </p:sp>
      </p:grpSp>
      <p:sp>
        <p:nvSpPr>
          <p:cNvPr id="51" name="AutoShape 51"/>
          <p:cNvSpPr/>
          <p:nvPr/>
        </p:nvSpPr>
        <p:spPr>
          <a:xfrm rot="18607">
            <a:off x="496733" y="4804654"/>
            <a:ext cx="3519540" cy="0"/>
          </a:xfrm>
          <a:prstGeom prst="line">
            <a:avLst/>
          </a:prstGeom>
          <a:ln w="9525" cap="rnd">
            <a:solidFill>
              <a:srgbClr val="5555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2" name="Group 52"/>
          <p:cNvGrpSpPr/>
          <p:nvPr/>
        </p:nvGrpSpPr>
        <p:grpSpPr>
          <a:xfrm>
            <a:off x="1303984" y="5218870"/>
            <a:ext cx="1943320" cy="415498"/>
            <a:chOff x="0" y="0"/>
            <a:chExt cx="2591093" cy="55399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591093" cy="553997"/>
            </a:xfrm>
            <a:custGeom>
              <a:avLst/>
              <a:gdLst/>
              <a:ahLst/>
              <a:cxnLst/>
              <a:rect l="l" t="t" r="r" b="b"/>
              <a:pathLst>
                <a:path w="2591093" h="553997">
                  <a:moveTo>
                    <a:pt x="0" y="0"/>
                  </a:moveTo>
                  <a:lnTo>
                    <a:pt x="2591093" y="0"/>
                  </a:lnTo>
                  <a:lnTo>
                    <a:pt x="2591093" y="553997"/>
                  </a:lnTo>
                  <a:lnTo>
                    <a:pt x="0" y="553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19050"/>
              <a:ext cx="2591093" cy="5730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60"/>
                </a:lnSpc>
              </a:pPr>
              <a:r>
                <a:rPr lang="en-US" sz="1800" b="1">
                  <a:solidFill>
                    <a:srgbClr val="B4B5B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Achievements</a:t>
              </a:r>
            </a:p>
          </p:txBody>
        </p:sp>
      </p:grpSp>
      <p:sp>
        <p:nvSpPr>
          <p:cNvPr id="55" name="Freeform 55"/>
          <p:cNvSpPr/>
          <p:nvPr/>
        </p:nvSpPr>
        <p:spPr>
          <a:xfrm>
            <a:off x="705758" y="5218870"/>
            <a:ext cx="232128" cy="307180"/>
          </a:xfrm>
          <a:custGeom>
            <a:avLst/>
            <a:gdLst/>
            <a:ahLst/>
            <a:cxnLst/>
            <a:rect l="l" t="t" r="r" b="b"/>
            <a:pathLst>
              <a:path w="232128" h="307180">
                <a:moveTo>
                  <a:pt x="0" y="0"/>
                </a:moveTo>
                <a:lnTo>
                  <a:pt x="232128" y="0"/>
                </a:lnTo>
                <a:lnTo>
                  <a:pt x="232128" y="307180"/>
                </a:lnTo>
                <a:lnTo>
                  <a:pt x="0" y="3071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6" name="Group 56"/>
          <p:cNvGrpSpPr/>
          <p:nvPr/>
        </p:nvGrpSpPr>
        <p:grpSpPr>
          <a:xfrm>
            <a:off x="1303984" y="5898022"/>
            <a:ext cx="1479250" cy="415498"/>
            <a:chOff x="0" y="0"/>
            <a:chExt cx="1972333" cy="553997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972333" cy="553997"/>
            </a:xfrm>
            <a:custGeom>
              <a:avLst/>
              <a:gdLst/>
              <a:ahLst/>
              <a:cxnLst/>
              <a:rect l="l" t="t" r="r" b="b"/>
              <a:pathLst>
                <a:path w="1972333" h="553997">
                  <a:moveTo>
                    <a:pt x="0" y="0"/>
                  </a:moveTo>
                  <a:lnTo>
                    <a:pt x="1972333" y="0"/>
                  </a:lnTo>
                  <a:lnTo>
                    <a:pt x="1972333" y="553997"/>
                  </a:lnTo>
                  <a:lnTo>
                    <a:pt x="0" y="553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19050"/>
              <a:ext cx="1972333" cy="5730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60"/>
                </a:lnSpc>
              </a:pPr>
              <a:r>
                <a:rPr lang="en-US" sz="1800" b="1">
                  <a:solidFill>
                    <a:srgbClr val="B4B5B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Our Goals </a:t>
              </a:r>
            </a:p>
          </p:txBody>
        </p:sp>
      </p:grpSp>
      <p:sp>
        <p:nvSpPr>
          <p:cNvPr id="59" name="Freeform 59"/>
          <p:cNvSpPr/>
          <p:nvPr/>
        </p:nvSpPr>
        <p:spPr>
          <a:xfrm>
            <a:off x="686036" y="5937046"/>
            <a:ext cx="262388" cy="308738"/>
          </a:xfrm>
          <a:custGeom>
            <a:avLst/>
            <a:gdLst/>
            <a:ahLst/>
            <a:cxnLst/>
            <a:rect l="l" t="t" r="r" b="b"/>
            <a:pathLst>
              <a:path w="262388" h="308738">
                <a:moveTo>
                  <a:pt x="0" y="0"/>
                </a:moveTo>
                <a:lnTo>
                  <a:pt x="262388" y="0"/>
                </a:lnTo>
                <a:lnTo>
                  <a:pt x="262388" y="308738"/>
                </a:lnTo>
                <a:lnTo>
                  <a:pt x="0" y="30873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0" name="Group 60"/>
          <p:cNvGrpSpPr/>
          <p:nvPr/>
        </p:nvGrpSpPr>
        <p:grpSpPr>
          <a:xfrm>
            <a:off x="1303984" y="6577172"/>
            <a:ext cx="1096936" cy="415498"/>
            <a:chOff x="0" y="0"/>
            <a:chExt cx="1462581" cy="553997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462581" cy="553997"/>
            </a:xfrm>
            <a:custGeom>
              <a:avLst/>
              <a:gdLst/>
              <a:ahLst/>
              <a:cxnLst/>
              <a:rect l="l" t="t" r="r" b="b"/>
              <a:pathLst>
                <a:path w="1462581" h="553997">
                  <a:moveTo>
                    <a:pt x="0" y="0"/>
                  </a:moveTo>
                  <a:lnTo>
                    <a:pt x="1462581" y="0"/>
                  </a:lnTo>
                  <a:lnTo>
                    <a:pt x="1462581" y="553997"/>
                  </a:lnTo>
                  <a:lnTo>
                    <a:pt x="0" y="553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19050"/>
              <a:ext cx="1462581" cy="5730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60"/>
                </a:lnSpc>
              </a:pPr>
              <a:r>
                <a:rPr lang="en-US" sz="1800" b="1">
                  <a:solidFill>
                    <a:srgbClr val="B4B5B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Gallery</a:t>
              </a:r>
            </a:p>
          </p:txBody>
        </p:sp>
      </p:grpSp>
      <p:sp>
        <p:nvSpPr>
          <p:cNvPr id="63" name="Freeform 63"/>
          <p:cNvSpPr/>
          <p:nvPr/>
        </p:nvSpPr>
        <p:spPr>
          <a:xfrm>
            <a:off x="662578" y="6577172"/>
            <a:ext cx="305506" cy="305506"/>
          </a:xfrm>
          <a:custGeom>
            <a:avLst/>
            <a:gdLst/>
            <a:ahLst/>
            <a:cxnLst/>
            <a:rect l="l" t="t" r="r" b="b"/>
            <a:pathLst>
              <a:path w="305506" h="305506">
                <a:moveTo>
                  <a:pt x="0" y="0"/>
                </a:moveTo>
                <a:lnTo>
                  <a:pt x="305506" y="0"/>
                </a:lnTo>
                <a:lnTo>
                  <a:pt x="305506" y="305506"/>
                </a:lnTo>
                <a:lnTo>
                  <a:pt x="0" y="30550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4" name="Group 64"/>
          <p:cNvGrpSpPr/>
          <p:nvPr/>
        </p:nvGrpSpPr>
        <p:grpSpPr>
          <a:xfrm>
            <a:off x="1303984" y="7256322"/>
            <a:ext cx="1068082" cy="415498"/>
            <a:chOff x="0" y="0"/>
            <a:chExt cx="1424109" cy="55399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424109" cy="553997"/>
            </a:xfrm>
            <a:custGeom>
              <a:avLst/>
              <a:gdLst/>
              <a:ahLst/>
              <a:cxnLst/>
              <a:rect l="l" t="t" r="r" b="b"/>
              <a:pathLst>
                <a:path w="1424109" h="553997">
                  <a:moveTo>
                    <a:pt x="0" y="0"/>
                  </a:moveTo>
                  <a:lnTo>
                    <a:pt x="1424109" y="0"/>
                  </a:lnTo>
                  <a:lnTo>
                    <a:pt x="1424109" y="553997"/>
                  </a:lnTo>
                  <a:lnTo>
                    <a:pt x="0" y="553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19050"/>
              <a:ext cx="1424109" cy="5730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60"/>
                </a:lnSpc>
              </a:pPr>
              <a:r>
                <a:rPr lang="en-US" sz="1800" b="1">
                  <a:solidFill>
                    <a:srgbClr val="B4B5B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Pricing</a:t>
              </a:r>
            </a:p>
          </p:txBody>
        </p:sp>
      </p:grpSp>
      <p:sp>
        <p:nvSpPr>
          <p:cNvPr id="67" name="Freeform 67"/>
          <p:cNvSpPr/>
          <p:nvPr/>
        </p:nvSpPr>
        <p:spPr>
          <a:xfrm>
            <a:off x="646982" y="7295578"/>
            <a:ext cx="311496" cy="311600"/>
          </a:xfrm>
          <a:custGeom>
            <a:avLst/>
            <a:gdLst/>
            <a:ahLst/>
            <a:cxnLst/>
            <a:rect l="l" t="t" r="r" b="b"/>
            <a:pathLst>
              <a:path w="311496" h="311600">
                <a:moveTo>
                  <a:pt x="0" y="0"/>
                </a:moveTo>
                <a:lnTo>
                  <a:pt x="311496" y="0"/>
                </a:lnTo>
                <a:lnTo>
                  <a:pt x="311496" y="311600"/>
                </a:lnTo>
                <a:lnTo>
                  <a:pt x="0" y="3116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8" name="Group 68"/>
          <p:cNvGrpSpPr/>
          <p:nvPr/>
        </p:nvGrpSpPr>
        <p:grpSpPr>
          <a:xfrm>
            <a:off x="1303984" y="7935472"/>
            <a:ext cx="1561004" cy="415498"/>
            <a:chOff x="0" y="0"/>
            <a:chExt cx="2081339" cy="553997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2081339" cy="553997"/>
            </a:xfrm>
            <a:custGeom>
              <a:avLst/>
              <a:gdLst/>
              <a:ahLst/>
              <a:cxnLst/>
              <a:rect l="l" t="t" r="r" b="b"/>
              <a:pathLst>
                <a:path w="2081339" h="553997">
                  <a:moveTo>
                    <a:pt x="0" y="0"/>
                  </a:moveTo>
                  <a:lnTo>
                    <a:pt x="2081339" y="0"/>
                  </a:lnTo>
                  <a:lnTo>
                    <a:pt x="2081339" y="553997"/>
                  </a:lnTo>
                  <a:lnTo>
                    <a:pt x="0" y="553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19050"/>
              <a:ext cx="2081339" cy="5730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60"/>
                </a:lnSpc>
              </a:pPr>
              <a:r>
                <a:rPr lang="en-US" sz="1800" b="1">
                  <a:solidFill>
                    <a:srgbClr val="B4B5B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Contact Us</a:t>
              </a:r>
            </a:p>
          </p:txBody>
        </p:sp>
      </p:grpSp>
      <p:sp>
        <p:nvSpPr>
          <p:cNvPr id="71" name="Freeform 71"/>
          <p:cNvSpPr/>
          <p:nvPr/>
        </p:nvSpPr>
        <p:spPr>
          <a:xfrm>
            <a:off x="654394" y="7939402"/>
            <a:ext cx="297748" cy="297730"/>
          </a:xfrm>
          <a:custGeom>
            <a:avLst/>
            <a:gdLst/>
            <a:ahLst/>
            <a:cxnLst/>
            <a:rect l="l" t="t" r="r" b="b"/>
            <a:pathLst>
              <a:path w="297748" h="297730">
                <a:moveTo>
                  <a:pt x="0" y="0"/>
                </a:moveTo>
                <a:lnTo>
                  <a:pt x="297748" y="0"/>
                </a:lnTo>
                <a:lnTo>
                  <a:pt x="297748" y="297730"/>
                </a:lnTo>
                <a:lnTo>
                  <a:pt x="0" y="29773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2" name="Group 72"/>
          <p:cNvGrpSpPr/>
          <p:nvPr/>
        </p:nvGrpSpPr>
        <p:grpSpPr>
          <a:xfrm>
            <a:off x="5031155" y="2248448"/>
            <a:ext cx="10759283" cy="1638833"/>
            <a:chOff x="0" y="0"/>
            <a:chExt cx="14345711" cy="2185111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4345710" cy="2185111"/>
            </a:xfrm>
            <a:custGeom>
              <a:avLst/>
              <a:gdLst/>
              <a:ahLst/>
              <a:cxnLst/>
              <a:rect l="l" t="t" r="r" b="b"/>
              <a:pathLst>
                <a:path w="14345710" h="2185111">
                  <a:moveTo>
                    <a:pt x="0" y="0"/>
                  </a:moveTo>
                  <a:lnTo>
                    <a:pt x="14345710" y="0"/>
                  </a:lnTo>
                  <a:lnTo>
                    <a:pt x="14345710" y="2185111"/>
                  </a:lnTo>
                  <a:lnTo>
                    <a:pt x="0" y="21851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-57150"/>
              <a:ext cx="14345711" cy="22422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920"/>
                </a:lnSpc>
              </a:pPr>
              <a:r>
                <a:rPr lang="en-US" sz="6600" b="1">
                  <a:solidFill>
                    <a:srgbClr val="1ED76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Conclusion &amp; Next Steps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7343524" y="6074590"/>
            <a:ext cx="12144" cy="1286"/>
            <a:chOff x="0" y="0"/>
            <a:chExt cx="16192" cy="1715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6129" cy="2286"/>
            </a:xfrm>
            <a:custGeom>
              <a:avLst/>
              <a:gdLst/>
              <a:ahLst/>
              <a:cxnLst/>
              <a:rect l="l" t="t" r="r" b="b"/>
              <a:pathLst>
                <a:path w="16129" h="2286">
                  <a:moveTo>
                    <a:pt x="16129" y="0"/>
                  </a:moveTo>
                  <a:lnTo>
                    <a:pt x="0" y="0"/>
                  </a:lnTo>
                  <a:cubicBezTo>
                    <a:pt x="5334" y="2286"/>
                    <a:pt x="10795" y="2286"/>
                    <a:pt x="16129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7343524" y="6074590"/>
            <a:ext cx="12144" cy="2358"/>
            <a:chOff x="0" y="0"/>
            <a:chExt cx="16192" cy="3144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6129" cy="4445"/>
            </a:xfrm>
            <a:custGeom>
              <a:avLst/>
              <a:gdLst/>
              <a:ahLst/>
              <a:cxnLst/>
              <a:rect l="l" t="t" r="r" b="b"/>
              <a:pathLst>
                <a:path w="16129" h="4445">
                  <a:moveTo>
                    <a:pt x="16129" y="0"/>
                  </a:moveTo>
                  <a:cubicBezTo>
                    <a:pt x="10795" y="2286"/>
                    <a:pt x="5334" y="2286"/>
                    <a:pt x="0" y="0"/>
                  </a:cubicBezTo>
                  <a:cubicBezTo>
                    <a:pt x="5334" y="4445"/>
                    <a:pt x="10795" y="3937"/>
                    <a:pt x="16129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4825028" y="4021880"/>
            <a:ext cx="12862896" cy="3752285"/>
            <a:chOff x="0" y="0"/>
            <a:chExt cx="17150528" cy="5003046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17150528" cy="5003046"/>
            </a:xfrm>
            <a:custGeom>
              <a:avLst/>
              <a:gdLst/>
              <a:ahLst/>
              <a:cxnLst/>
              <a:rect l="l" t="t" r="r" b="b"/>
              <a:pathLst>
                <a:path w="17150528" h="5003046">
                  <a:moveTo>
                    <a:pt x="0" y="0"/>
                  </a:moveTo>
                  <a:lnTo>
                    <a:pt x="17150528" y="0"/>
                  </a:lnTo>
                  <a:lnTo>
                    <a:pt x="17150528" y="5003046"/>
                  </a:lnTo>
                  <a:lnTo>
                    <a:pt x="0" y="50030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0" y="-133350"/>
              <a:ext cx="17150528" cy="513639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18157" lvl="1" indent="-259078" algn="l">
                <a:lnSpc>
                  <a:spcPts val="4319"/>
                </a:lnSpc>
                <a:buFont typeface="Arial"/>
                <a:buChar char="•"/>
              </a:pPr>
              <a:r>
                <a:rPr lang="en-US" sz="2399" dirty="0">
                  <a:solidFill>
                    <a:srgbClr val="B4B5B2"/>
                  </a:solidFill>
                  <a:latin typeface="Open Sans"/>
                  <a:ea typeface="Open Sans"/>
                  <a:cs typeface="Open Sans"/>
                  <a:sym typeface="Open Sans"/>
                </a:rPr>
                <a:t>Automated Stack: S3 → Lambda → Glue → Athena → </a:t>
              </a:r>
              <a:r>
                <a:rPr lang="en-US" sz="2399" dirty="0" err="1">
                  <a:solidFill>
                    <a:srgbClr val="B4B5B2"/>
                  </a:solidFill>
                  <a:latin typeface="Open Sans"/>
                  <a:ea typeface="Open Sans"/>
                  <a:cs typeface="Open Sans"/>
                  <a:sym typeface="Open Sans"/>
                </a:rPr>
                <a:t>SageMaker</a:t>
              </a:r>
              <a:r>
                <a:rPr lang="en-US" sz="2399" dirty="0">
                  <a:solidFill>
                    <a:srgbClr val="B4B5B2"/>
                  </a:solidFill>
                  <a:latin typeface="Open Sans"/>
                  <a:ea typeface="Open Sans"/>
                  <a:cs typeface="Open Sans"/>
                  <a:sym typeface="Open Sans"/>
                </a:rPr>
                <a:t> → </a:t>
              </a:r>
              <a:r>
                <a:rPr lang="en-US" sz="2399" dirty="0" err="1">
                  <a:solidFill>
                    <a:srgbClr val="B4B5B2"/>
                  </a:solidFill>
                  <a:latin typeface="Open Sans"/>
                  <a:ea typeface="Open Sans"/>
                  <a:cs typeface="Open Sans"/>
                  <a:sym typeface="Open Sans"/>
                </a:rPr>
                <a:t>QuickSight</a:t>
              </a:r>
              <a:r>
                <a:rPr lang="en-US" sz="2399" dirty="0">
                  <a:solidFill>
                    <a:srgbClr val="B4B5B2"/>
                  </a:solidFill>
                  <a:latin typeface="Open Sans"/>
                  <a:ea typeface="Open Sans"/>
                  <a:cs typeface="Open Sans"/>
                  <a:sym typeface="Open Sans"/>
                </a:rPr>
                <a:t> delivers end-to-end data-to-insight flow.</a:t>
              </a:r>
            </a:p>
            <a:p>
              <a:pPr marL="518157" lvl="1" indent="-259078" algn="l">
                <a:lnSpc>
                  <a:spcPts val="4319"/>
                </a:lnSpc>
                <a:buFont typeface="Arial"/>
                <a:buChar char="•"/>
              </a:pPr>
              <a:r>
                <a:rPr lang="en-US" sz="2399" dirty="0">
                  <a:solidFill>
                    <a:srgbClr val="B4B5B2"/>
                  </a:solidFill>
                  <a:latin typeface="Open Sans"/>
                  <a:ea typeface="Open Sans"/>
                  <a:cs typeface="Open Sans"/>
                  <a:sym typeface="Open Sans"/>
                </a:rPr>
                <a:t>Business Value: Drives personalized, mood-aware recommendations and highlights long-tail artists.</a:t>
              </a:r>
            </a:p>
            <a:p>
              <a:pPr marL="518157" lvl="1" indent="-259078" algn="l">
                <a:lnSpc>
                  <a:spcPts val="4319"/>
                </a:lnSpc>
                <a:buFont typeface="Arial"/>
                <a:buChar char="•"/>
              </a:pPr>
              <a:r>
                <a:rPr lang="en-US" sz="2399" dirty="0">
                  <a:solidFill>
                    <a:srgbClr val="B4B5B2"/>
                  </a:solidFill>
                  <a:latin typeface="Open Sans"/>
                  <a:ea typeface="Open Sans"/>
                  <a:cs typeface="Open Sans"/>
                  <a:sym typeface="Open Sans"/>
                </a:rPr>
                <a:t>Future Enhancements: Add real-time inference endpoint, user-engagement signals, and genre-aware embeddings.</a:t>
              </a:r>
            </a:p>
            <a:p>
              <a:pPr algn="l">
                <a:lnSpc>
                  <a:spcPts val="4319"/>
                </a:lnSpc>
              </a:pPr>
              <a:endParaRPr lang="en-US" sz="2399" dirty="0">
                <a:solidFill>
                  <a:srgbClr val="B4B5B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4513006" y="8685090"/>
            <a:ext cx="2979530" cy="878010"/>
            <a:chOff x="0" y="0"/>
            <a:chExt cx="3972707" cy="117068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3972687" cy="1170686"/>
            </a:xfrm>
            <a:custGeom>
              <a:avLst/>
              <a:gdLst/>
              <a:ahLst/>
              <a:cxnLst/>
              <a:rect l="l" t="t" r="r" b="b"/>
              <a:pathLst>
                <a:path w="3972687" h="1170686">
                  <a:moveTo>
                    <a:pt x="0" y="585343"/>
                  </a:moveTo>
                  <a:cubicBezTo>
                    <a:pt x="0" y="262128"/>
                    <a:pt x="262128" y="0"/>
                    <a:pt x="585343" y="0"/>
                  </a:cubicBezTo>
                  <a:lnTo>
                    <a:pt x="3387344" y="0"/>
                  </a:lnTo>
                  <a:cubicBezTo>
                    <a:pt x="3710559" y="0"/>
                    <a:pt x="3972687" y="262128"/>
                    <a:pt x="3972687" y="585343"/>
                  </a:cubicBezTo>
                  <a:cubicBezTo>
                    <a:pt x="3972687" y="908558"/>
                    <a:pt x="3710559" y="1170686"/>
                    <a:pt x="3387344" y="1170686"/>
                  </a:cubicBezTo>
                  <a:lnTo>
                    <a:pt x="585343" y="1170686"/>
                  </a:lnTo>
                  <a:cubicBezTo>
                    <a:pt x="262128" y="1170686"/>
                    <a:pt x="0" y="908558"/>
                    <a:pt x="0" y="585343"/>
                  </a:cubicBezTo>
                  <a:close/>
                </a:path>
              </a:pathLst>
            </a:custGeom>
            <a:solidFill>
              <a:srgbClr val="1ED7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5206259" y="8843543"/>
            <a:ext cx="1479150" cy="871957"/>
            <a:chOff x="0" y="-38100"/>
            <a:chExt cx="1972200" cy="1162609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1972200" cy="1124509"/>
            </a:xfrm>
            <a:custGeom>
              <a:avLst/>
              <a:gdLst/>
              <a:ahLst/>
              <a:cxnLst/>
              <a:rect l="l" t="t" r="r" b="b"/>
              <a:pathLst>
                <a:path w="1972200" h="1124509">
                  <a:moveTo>
                    <a:pt x="0" y="0"/>
                  </a:moveTo>
                  <a:lnTo>
                    <a:pt x="1972200" y="0"/>
                  </a:lnTo>
                  <a:lnTo>
                    <a:pt x="1972200" y="1124509"/>
                  </a:lnTo>
                  <a:lnTo>
                    <a:pt x="0" y="11245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0" y="-38100"/>
              <a:ext cx="1972200" cy="116260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079"/>
                </a:lnSpc>
              </a:pPr>
              <a:r>
                <a:rPr lang="en-US" sz="3400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Play</a:t>
              </a:r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8172443" y="8724900"/>
            <a:ext cx="2993818" cy="892298"/>
            <a:chOff x="0" y="0"/>
            <a:chExt cx="3991757" cy="1189730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3998214" cy="1196086"/>
            </a:xfrm>
            <a:custGeom>
              <a:avLst/>
              <a:gdLst/>
              <a:ahLst/>
              <a:cxnLst/>
              <a:rect l="l" t="t" r="r" b="b"/>
              <a:pathLst>
                <a:path w="3998214" h="1196086">
                  <a:moveTo>
                    <a:pt x="0" y="598043"/>
                  </a:moveTo>
                  <a:cubicBezTo>
                    <a:pt x="0" y="267589"/>
                    <a:pt x="270891" y="0"/>
                    <a:pt x="604774" y="0"/>
                  </a:cubicBezTo>
                  <a:lnTo>
                    <a:pt x="3393440" y="0"/>
                  </a:lnTo>
                  <a:lnTo>
                    <a:pt x="3393440" y="12700"/>
                  </a:lnTo>
                  <a:lnTo>
                    <a:pt x="3393440" y="0"/>
                  </a:lnTo>
                  <a:cubicBezTo>
                    <a:pt x="3727323" y="0"/>
                    <a:pt x="3998214" y="267589"/>
                    <a:pt x="3998214" y="598043"/>
                  </a:cubicBezTo>
                  <a:lnTo>
                    <a:pt x="3985514" y="598043"/>
                  </a:lnTo>
                  <a:lnTo>
                    <a:pt x="3998214" y="598043"/>
                  </a:lnTo>
                  <a:lnTo>
                    <a:pt x="3985514" y="598043"/>
                  </a:lnTo>
                  <a:lnTo>
                    <a:pt x="3998214" y="598043"/>
                  </a:lnTo>
                  <a:cubicBezTo>
                    <a:pt x="3998214" y="928497"/>
                    <a:pt x="3727323" y="1196086"/>
                    <a:pt x="3393440" y="1196086"/>
                  </a:cubicBezTo>
                  <a:lnTo>
                    <a:pt x="3393440" y="1183386"/>
                  </a:lnTo>
                  <a:lnTo>
                    <a:pt x="3393440" y="1196086"/>
                  </a:lnTo>
                  <a:lnTo>
                    <a:pt x="604774" y="1196086"/>
                  </a:lnTo>
                  <a:lnTo>
                    <a:pt x="604774" y="1183386"/>
                  </a:lnTo>
                  <a:lnTo>
                    <a:pt x="604774" y="1196086"/>
                  </a:lnTo>
                  <a:cubicBezTo>
                    <a:pt x="270891" y="1196086"/>
                    <a:pt x="0" y="928497"/>
                    <a:pt x="0" y="598043"/>
                  </a:cubicBezTo>
                  <a:lnTo>
                    <a:pt x="12700" y="598043"/>
                  </a:lnTo>
                  <a:lnTo>
                    <a:pt x="0" y="598043"/>
                  </a:lnTo>
                  <a:moveTo>
                    <a:pt x="25400" y="598043"/>
                  </a:moveTo>
                  <a:lnTo>
                    <a:pt x="12700" y="598043"/>
                  </a:lnTo>
                  <a:lnTo>
                    <a:pt x="25400" y="598043"/>
                  </a:lnTo>
                  <a:cubicBezTo>
                    <a:pt x="25400" y="914146"/>
                    <a:pt x="284607" y="1170686"/>
                    <a:pt x="604774" y="1170686"/>
                  </a:cubicBezTo>
                  <a:lnTo>
                    <a:pt x="3393440" y="1170686"/>
                  </a:lnTo>
                  <a:cubicBezTo>
                    <a:pt x="3713480" y="1170686"/>
                    <a:pt x="3972814" y="914146"/>
                    <a:pt x="3972814" y="598043"/>
                  </a:cubicBezTo>
                  <a:cubicBezTo>
                    <a:pt x="3972814" y="281940"/>
                    <a:pt x="3713480" y="25400"/>
                    <a:pt x="3393440" y="25400"/>
                  </a:cubicBezTo>
                  <a:lnTo>
                    <a:pt x="604774" y="25400"/>
                  </a:lnTo>
                  <a:lnTo>
                    <a:pt x="604774" y="12700"/>
                  </a:lnTo>
                  <a:lnTo>
                    <a:pt x="604774" y="25400"/>
                  </a:lnTo>
                  <a:cubicBezTo>
                    <a:pt x="284607" y="25400"/>
                    <a:pt x="25400" y="281940"/>
                    <a:pt x="25400" y="59804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8727726" y="8824950"/>
            <a:ext cx="1883250" cy="814350"/>
            <a:chOff x="0" y="-203200"/>
            <a:chExt cx="2511000" cy="1085800"/>
          </a:xfrm>
        </p:grpSpPr>
        <p:sp>
          <p:nvSpPr>
            <p:cNvPr id="90" name="Freeform 90"/>
            <p:cNvSpPr/>
            <p:nvPr/>
          </p:nvSpPr>
          <p:spPr>
            <a:xfrm>
              <a:off x="0" y="-203200"/>
              <a:ext cx="2511000" cy="882600"/>
            </a:xfrm>
            <a:custGeom>
              <a:avLst/>
              <a:gdLst/>
              <a:ahLst/>
              <a:cxnLst/>
              <a:rect l="l" t="t" r="r" b="b"/>
              <a:pathLst>
                <a:path w="2511000" h="882600">
                  <a:moveTo>
                    <a:pt x="0" y="0"/>
                  </a:moveTo>
                  <a:lnTo>
                    <a:pt x="2511000" y="0"/>
                  </a:lnTo>
                  <a:lnTo>
                    <a:pt x="2511000" y="882600"/>
                  </a:lnTo>
                  <a:lnTo>
                    <a:pt x="0" y="882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0" y="-38100"/>
              <a:ext cx="2511000" cy="9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079"/>
                </a:lnSpc>
              </a:pPr>
              <a:r>
                <a:rPr lang="en-US" sz="3400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Follow</a:t>
              </a:r>
            </a:p>
          </p:txBody>
        </p:sp>
      </p:grpSp>
      <p:sp>
        <p:nvSpPr>
          <p:cNvPr id="92" name="Freeform 92"/>
          <p:cNvSpPr/>
          <p:nvPr/>
        </p:nvSpPr>
        <p:spPr>
          <a:xfrm>
            <a:off x="15180468" y="8245330"/>
            <a:ext cx="542116" cy="105640"/>
          </a:xfrm>
          <a:custGeom>
            <a:avLst/>
            <a:gdLst/>
            <a:ahLst/>
            <a:cxnLst/>
            <a:rect l="l" t="t" r="r" b="b"/>
            <a:pathLst>
              <a:path w="542116" h="105640">
                <a:moveTo>
                  <a:pt x="0" y="0"/>
                </a:moveTo>
                <a:lnTo>
                  <a:pt x="542116" y="0"/>
                </a:lnTo>
                <a:lnTo>
                  <a:pt x="542116" y="105640"/>
                </a:lnTo>
                <a:lnTo>
                  <a:pt x="0" y="105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39368E-DD5E-CECC-1796-5F2347C61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9FA607E-8F1F-82BA-E7CF-E68F47E812F0}"/>
              </a:ext>
            </a:extLst>
          </p:cNvPr>
          <p:cNvSpPr txBox="1"/>
          <p:nvPr/>
        </p:nvSpPr>
        <p:spPr>
          <a:xfrm>
            <a:off x="2209800" y="4457700"/>
            <a:ext cx="135636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END-TO-END 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DATA PIPELINE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15617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267201" y="628650"/>
            <a:ext cx="923861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AWS Pipeline Architecture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endParaRPr lang="en-US" sz="5000" b="1" dirty="0">
              <a:solidFill>
                <a:srgbClr val="1ED760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E89A1-F562-1EEB-93C1-275087A99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63699"/>
            <a:ext cx="17907000" cy="83566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44607" y="1009650"/>
            <a:ext cx="606921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RESOURCES USED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66544" y="2657475"/>
            <a:ext cx="15792756" cy="5659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1985" lvl="1" indent="-315993" algn="l">
              <a:lnSpc>
                <a:spcPts val="4098"/>
              </a:lnSpc>
              <a:buFont typeface="Arial"/>
              <a:buChar char="•"/>
            </a:pPr>
            <a:r>
              <a:rPr lang="en-US" sz="292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Ingestion</a:t>
            </a:r>
            <a:r>
              <a:rPr lang="en-US" sz="2927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: S3 raw-bucket ← JSON upload</a:t>
            </a:r>
          </a:p>
          <a:p>
            <a:pPr algn="l">
              <a:lnSpc>
                <a:spcPts val="4098"/>
              </a:lnSpc>
            </a:pPr>
            <a:endParaRPr lang="en-US" sz="2927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31985" lvl="1" indent="-315993" algn="l">
              <a:lnSpc>
                <a:spcPts val="4098"/>
              </a:lnSpc>
              <a:buFont typeface="Arial"/>
              <a:buChar char="•"/>
            </a:pPr>
            <a:r>
              <a:rPr lang="en-US" sz="2927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Orchestration: Lambda on S3 → Glue Job trigger</a:t>
            </a:r>
          </a:p>
          <a:p>
            <a:pPr algn="l">
              <a:lnSpc>
                <a:spcPts val="4098"/>
              </a:lnSpc>
            </a:pPr>
            <a:endParaRPr lang="en-US" sz="2927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31985" lvl="1" indent="-315993" algn="l">
              <a:lnSpc>
                <a:spcPts val="4098"/>
              </a:lnSpc>
              <a:buFont typeface="Arial"/>
              <a:buChar char="•"/>
            </a:pPr>
            <a:r>
              <a:rPr lang="en-US" sz="2927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ETL: Glue PySpark cleans &amp; flattens → Parquet S3</a:t>
            </a:r>
          </a:p>
          <a:p>
            <a:pPr algn="l">
              <a:lnSpc>
                <a:spcPts val="4098"/>
              </a:lnSpc>
            </a:pPr>
            <a:endParaRPr lang="en-US" sz="2927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31985" lvl="1" indent="-315993" algn="l">
              <a:lnSpc>
                <a:spcPts val="4098"/>
              </a:lnSpc>
              <a:buFont typeface="Arial"/>
              <a:buChar char="•"/>
            </a:pPr>
            <a:r>
              <a:rPr lang="en-US" sz="2927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Catalog &amp; Query: Glue Crawler → Athena DDL → ad-hoc SQL</a:t>
            </a:r>
          </a:p>
          <a:p>
            <a:pPr algn="l">
              <a:lnSpc>
                <a:spcPts val="4098"/>
              </a:lnSpc>
            </a:pPr>
            <a:endParaRPr lang="en-US" sz="2927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31985" lvl="1" indent="-315993" algn="l">
              <a:lnSpc>
                <a:spcPts val="4098"/>
              </a:lnSpc>
              <a:buFont typeface="Arial"/>
              <a:buChar char="•"/>
            </a:pPr>
            <a:r>
              <a:rPr lang="en-US" sz="2927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Modeling: SageMaker notebook + PyTorch training → model artifacts in RDS</a:t>
            </a:r>
          </a:p>
          <a:p>
            <a:pPr algn="l">
              <a:lnSpc>
                <a:spcPts val="4098"/>
              </a:lnSpc>
            </a:pPr>
            <a:endParaRPr lang="en-US" sz="2927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31985" lvl="1" indent="-315993" algn="l">
              <a:lnSpc>
                <a:spcPts val="4098"/>
              </a:lnSpc>
              <a:buFont typeface="Arial"/>
              <a:buChar char="•"/>
            </a:pPr>
            <a:r>
              <a:rPr lang="en-US" sz="2927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Monitoring &amp; Alerts: EventBridge → Lambda → SNS/email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6FC02A-40E7-40D3-9D35-95329E088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C209E7F-876A-87EB-451A-1E7A7FBCF3A3}"/>
              </a:ext>
            </a:extLst>
          </p:cNvPr>
          <p:cNvSpPr txBox="1"/>
          <p:nvPr/>
        </p:nvSpPr>
        <p:spPr>
          <a:xfrm>
            <a:off x="2209800" y="4457700"/>
            <a:ext cx="13563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83554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62400" y="628650"/>
            <a:ext cx="9022323" cy="781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SOLUTION COMPONENTS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16338" y="1789249"/>
            <a:ext cx="14855324" cy="900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3"/>
              </a:lnSpc>
            </a:pPr>
            <a:r>
              <a:rPr lang="en-US" sz="3198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1. </a:t>
            </a:r>
            <a:r>
              <a:rPr lang="en-US" sz="3198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AWS Services &amp; Rationale</a:t>
            </a:r>
          </a:p>
          <a:p>
            <a:pPr algn="l">
              <a:lnSpc>
                <a:spcPts val="4733"/>
              </a:lnSpc>
            </a:pPr>
            <a:endParaRPr lang="en-US" sz="3198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90570" lvl="1" indent="-345285" algn="l">
              <a:lnSpc>
                <a:spcPts val="4733"/>
              </a:lnSpc>
              <a:buFont typeface="Arial"/>
              <a:buChar char="•"/>
            </a:pPr>
            <a:r>
              <a:rPr lang="en-US" sz="3198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S3: durable store for raw + Parquet</a:t>
            </a:r>
          </a:p>
          <a:p>
            <a:pPr marL="690570" lvl="1" indent="-345285" algn="l">
              <a:lnSpc>
                <a:spcPts val="4733"/>
              </a:lnSpc>
              <a:buFont typeface="Arial"/>
              <a:buChar char="•"/>
            </a:pPr>
            <a:r>
              <a:rPr lang="en-US" sz="3198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Lambda: lightweight orchestration &amp; monitoring</a:t>
            </a:r>
          </a:p>
          <a:p>
            <a:pPr marL="690570" lvl="1" indent="-345285" algn="l">
              <a:lnSpc>
                <a:spcPts val="4733"/>
              </a:lnSpc>
              <a:buFont typeface="Arial"/>
              <a:buChar char="•"/>
            </a:pPr>
            <a:r>
              <a:rPr lang="en-US" sz="3198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Glue/ Athena: serverless ETL + SQL querying</a:t>
            </a:r>
          </a:p>
          <a:p>
            <a:pPr marL="690570" lvl="1" indent="-345285" algn="l">
              <a:lnSpc>
                <a:spcPts val="4733"/>
              </a:lnSpc>
              <a:buFont typeface="Arial"/>
              <a:buChar char="•"/>
            </a:pPr>
            <a:r>
              <a:rPr lang="en-US" sz="3198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SageMaker</a:t>
            </a:r>
            <a:r>
              <a:rPr lang="en-US" sz="3198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: hosted notebooks &amp; managed </a:t>
            </a:r>
            <a:r>
              <a:rPr lang="en-US" sz="3198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PyTorch</a:t>
            </a:r>
            <a:r>
              <a:rPr lang="en-US" sz="3198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training</a:t>
            </a:r>
          </a:p>
          <a:p>
            <a:pPr marL="690570" lvl="1" indent="-345285" algn="l">
              <a:lnSpc>
                <a:spcPts val="4733"/>
              </a:lnSpc>
              <a:buFont typeface="Arial"/>
              <a:buChar char="•"/>
            </a:pPr>
            <a:r>
              <a:rPr lang="en-US" sz="3198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EventBridge</a:t>
            </a:r>
            <a:r>
              <a:rPr lang="en-US" sz="3198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&amp; SNS: silent-fail alerts</a:t>
            </a:r>
          </a:p>
          <a:p>
            <a:pPr algn="l">
              <a:lnSpc>
                <a:spcPts val="4733"/>
              </a:lnSpc>
            </a:pPr>
            <a:endParaRPr lang="en-US" sz="3198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l">
              <a:lnSpc>
                <a:spcPts val="4733"/>
              </a:lnSpc>
            </a:pPr>
            <a:r>
              <a:rPr lang="en-US" sz="3198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2. </a:t>
            </a:r>
            <a:r>
              <a:rPr lang="en-US" sz="3198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ETL Design &amp; Schema</a:t>
            </a:r>
          </a:p>
          <a:p>
            <a:pPr algn="l">
              <a:lnSpc>
                <a:spcPts val="4733"/>
              </a:lnSpc>
            </a:pPr>
            <a:endParaRPr lang="en-US" sz="3198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90570" lvl="1" indent="-345285" algn="l">
              <a:lnSpc>
                <a:spcPts val="4733"/>
              </a:lnSpc>
              <a:buFont typeface="Arial"/>
              <a:buChar char="•"/>
            </a:pPr>
            <a:r>
              <a:rPr lang="en-US" sz="3198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JSON → </a:t>
            </a:r>
            <a:r>
              <a:rPr lang="en-US" sz="3198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StructType</a:t>
            </a:r>
            <a:r>
              <a:rPr lang="en-US" sz="3198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schema in Glue</a:t>
            </a:r>
          </a:p>
          <a:p>
            <a:pPr marL="690570" lvl="1" indent="-345285" algn="l">
              <a:lnSpc>
                <a:spcPts val="4733"/>
              </a:lnSpc>
              <a:buFont typeface="Arial"/>
              <a:buChar char="•"/>
            </a:pPr>
            <a:r>
              <a:rPr lang="en-US" sz="3198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Flatten nested “tracks” array → wide table</a:t>
            </a:r>
          </a:p>
          <a:p>
            <a:pPr marL="690570" lvl="1" indent="-345285" algn="l">
              <a:lnSpc>
                <a:spcPts val="4733"/>
              </a:lnSpc>
              <a:buFont typeface="Arial"/>
              <a:buChar char="•"/>
            </a:pPr>
            <a:r>
              <a:rPr lang="en-US" sz="3198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Partition by ingestion date for fast reads</a:t>
            </a:r>
          </a:p>
          <a:p>
            <a:pPr algn="l">
              <a:lnSpc>
                <a:spcPts val="4733"/>
              </a:lnSpc>
            </a:pPr>
            <a:endParaRPr lang="en-US" sz="3198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l">
              <a:lnSpc>
                <a:spcPts val="4733"/>
              </a:lnSpc>
            </a:pPr>
            <a:endParaRPr lang="en-US" sz="3198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39450" y="495300"/>
            <a:ext cx="9479523" cy="781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1ED760"/>
                </a:solidFill>
                <a:latin typeface="Gotham Bold"/>
                <a:ea typeface="Gotham Bold"/>
                <a:cs typeface="Gotham Bold"/>
                <a:sym typeface="Gotham Bold"/>
              </a:rPr>
              <a:t>SOLUTION COMPONENTS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40477" y="1834422"/>
            <a:ext cx="14477471" cy="8256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2"/>
              </a:lnSpc>
            </a:pPr>
            <a:r>
              <a:rPr lang="en-US" sz="3117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3. </a:t>
            </a:r>
            <a:r>
              <a:rPr lang="en-US" sz="311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Ingestion Mode</a:t>
            </a:r>
          </a:p>
          <a:p>
            <a:pPr algn="l">
              <a:lnSpc>
                <a:spcPts val="4052"/>
              </a:lnSpc>
            </a:pPr>
            <a:endParaRPr lang="en-US" sz="3117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4052"/>
              </a:lnSpc>
            </a:pPr>
            <a:r>
              <a:rPr lang="en-US" sz="3117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Batch: periodic JSON dumps from Spotify API</a:t>
            </a:r>
          </a:p>
          <a:p>
            <a:pPr algn="l">
              <a:lnSpc>
                <a:spcPts val="4052"/>
              </a:lnSpc>
            </a:pPr>
            <a:endParaRPr lang="en-US" sz="3117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l">
              <a:lnSpc>
                <a:spcPts val="4052"/>
              </a:lnSpc>
            </a:pPr>
            <a:r>
              <a:rPr lang="en-US" sz="3117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4. </a:t>
            </a:r>
            <a:r>
              <a:rPr lang="en-US" sz="311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Security</a:t>
            </a:r>
          </a:p>
          <a:p>
            <a:pPr algn="l">
              <a:lnSpc>
                <a:spcPts val="4052"/>
              </a:lnSpc>
            </a:pPr>
            <a:endParaRPr lang="en-US" sz="3117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73004" lvl="1" indent="-336502" algn="l">
              <a:lnSpc>
                <a:spcPts val="4052"/>
              </a:lnSpc>
              <a:buFont typeface="Arial"/>
              <a:buChar char="•"/>
            </a:pPr>
            <a:r>
              <a:rPr lang="en-US" sz="3117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IAM roles scoped to least privilege (Glue, </a:t>
            </a:r>
            <a:r>
              <a:rPr lang="en-US" sz="3117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SageMaker</a:t>
            </a:r>
            <a:r>
              <a:rPr lang="en-US" sz="3117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Lambda)</a:t>
            </a:r>
          </a:p>
          <a:p>
            <a:pPr marL="673004" lvl="1" indent="-336502" algn="l">
              <a:lnSpc>
                <a:spcPts val="4052"/>
              </a:lnSpc>
              <a:buFont typeface="Arial"/>
              <a:buChar char="•"/>
            </a:pPr>
            <a:r>
              <a:rPr lang="en-US" sz="3117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S3 bucket policies locking down cross-account</a:t>
            </a:r>
          </a:p>
          <a:p>
            <a:pPr algn="l">
              <a:lnSpc>
                <a:spcPts val="4052"/>
              </a:lnSpc>
            </a:pPr>
            <a:endParaRPr lang="en-US" sz="3117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l">
              <a:lnSpc>
                <a:spcPts val="4052"/>
              </a:lnSpc>
            </a:pPr>
            <a:r>
              <a:rPr lang="en-US" sz="311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5. </a:t>
            </a:r>
            <a:r>
              <a:rPr lang="en-US" sz="311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 &amp; Mitigations</a:t>
            </a:r>
          </a:p>
          <a:p>
            <a:pPr algn="l">
              <a:lnSpc>
                <a:spcPts val="4052"/>
              </a:lnSpc>
            </a:pPr>
            <a:endParaRPr lang="en-US" sz="3117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73004" lvl="1" indent="-336502" algn="l">
              <a:lnSpc>
                <a:spcPts val="4052"/>
              </a:lnSpc>
              <a:buFont typeface="Arial"/>
              <a:buChar char="•"/>
            </a:pPr>
            <a:r>
              <a:rPr lang="en-US" sz="311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Schema drift: custom Glue classifiers + retries</a:t>
            </a:r>
          </a:p>
          <a:p>
            <a:pPr marL="673004" lvl="1" indent="-336502" algn="l">
              <a:lnSpc>
                <a:spcPts val="4052"/>
              </a:lnSpc>
              <a:buFont typeface="Arial"/>
              <a:buChar char="•"/>
            </a:pPr>
            <a:r>
              <a:rPr lang="en-US" sz="311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Large vocab (50K songs): sparse‐embedding in </a:t>
            </a:r>
            <a:r>
              <a:rPr lang="en-US" sz="311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PyTorch</a:t>
            </a:r>
            <a:endParaRPr lang="en-US" sz="3117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73004" lvl="1" indent="-336502" algn="l">
              <a:lnSpc>
                <a:spcPts val="4052"/>
              </a:lnSpc>
              <a:buFont typeface="Arial"/>
              <a:buChar char="•"/>
            </a:pPr>
            <a:r>
              <a:rPr lang="en-US" sz="311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Notebook Quotas: switched to direct Athena SQL</a:t>
            </a:r>
          </a:p>
          <a:p>
            <a:pPr algn="l">
              <a:lnSpc>
                <a:spcPts val="4052"/>
              </a:lnSpc>
            </a:pPr>
            <a:endParaRPr lang="en-US" sz="3117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052"/>
              </a:lnSpc>
            </a:pPr>
            <a:endParaRPr lang="en-US" sz="3117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867</Words>
  <Application>Microsoft Macintosh PowerPoint</Application>
  <PresentationFormat>Custom</PresentationFormat>
  <Paragraphs>200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Poppins Bold</vt:lpstr>
      <vt:lpstr>Open Sans</vt:lpstr>
      <vt:lpstr>Calibri</vt:lpstr>
      <vt:lpstr>Poppins</vt:lpstr>
      <vt:lpstr>Poppins Medium</vt:lpstr>
      <vt:lpstr>Gotham Bold</vt:lpstr>
      <vt:lpstr>Calibri (MS)</vt:lpstr>
      <vt:lpstr>Arial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BDI Final Project.pptx</dc:title>
  <cp:lastModifiedBy>Shankar, Nikhita</cp:lastModifiedBy>
  <cp:revision>4</cp:revision>
  <dcterms:created xsi:type="dcterms:W3CDTF">2006-08-16T00:00:00Z</dcterms:created>
  <dcterms:modified xsi:type="dcterms:W3CDTF">2025-05-21T23:02:15Z</dcterms:modified>
  <dc:identifier>DAGnMquGWfg</dc:identifier>
</cp:coreProperties>
</file>